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9"/>
  </p:notesMasterIdLst>
  <p:handoutMasterIdLst>
    <p:handoutMasterId r:id="rId20"/>
  </p:handoutMasterIdLst>
  <p:sldIdLst>
    <p:sldId id="256" r:id="rId3"/>
    <p:sldId id="370" r:id="rId4"/>
    <p:sldId id="417" r:id="rId5"/>
    <p:sldId id="449" r:id="rId6"/>
    <p:sldId id="450" r:id="rId7"/>
    <p:sldId id="465" r:id="rId8"/>
    <p:sldId id="457" r:id="rId9"/>
    <p:sldId id="443" r:id="rId10"/>
    <p:sldId id="447" r:id="rId11"/>
    <p:sldId id="459" r:id="rId12"/>
    <p:sldId id="458" r:id="rId13"/>
    <p:sldId id="461" r:id="rId14"/>
    <p:sldId id="462" r:id="rId15"/>
    <p:sldId id="463" r:id="rId16"/>
    <p:sldId id="464" r:id="rId17"/>
    <p:sldId id="35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35" userDrawn="1">
          <p15:clr>
            <a:srgbClr val="A4A3A4"/>
          </p15:clr>
        </p15:guide>
        <p15:guide id="2" pos="2116"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FF"/>
    <a:srgbClr val="467D8F"/>
    <a:srgbClr val="004758"/>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2556" autoAdjust="0"/>
  </p:normalViewPr>
  <p:slideViewPr>
    <p:cSldViewPr snapToGrid="0">
      <p:cViewPr>
        <p:scale>
          <a:sx n="90" d="100"/>
          <a:sy n="90" d="100"/>
        </p:scale>
        <p:origin x="-72" y="1098"/>
      </p:cViewPr>
      <p:guideLst>
        <p:guide orient="horz" pos="2160"/>
        <p:guide pos="2880"/>
      </p:guideLst>
    </p:cSldViewPr>
  </p:slideViewPr>
  <p:outlineViewPr>
    <p:cViewPr>
      <p:scale>
        <a:sx n="33" d="100"/>
        <a:sy n="33" d="100"/>
      </p:scale>
      <p:origin x="0" y="66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57" d="100"/>
          <a:sy n="57" d="100"/>
        </p:scale>
        <p:origin x="-972" y="-42"/>
      </p:cViewPr>
      <p:guideLst>
        <p:guide orient="horz" pos="2835"/>
        <p:guide orient="horz" pos="2928"/>
        <p:guide pos="211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6" tIns="46569" rIns="93136" bIns="4656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36" tIns="46569" rIns="93136" bIns="46569" rtlCol="0"/>
          <a:lstStyle>
            <a:lvl1pPr algn="r">
              <a:defRPr sz="1200"/>
            </a:lvl1pPr>
          </a:lstStyle>
          <a:p>
            <a:r>
              <a:rPr lang="en-US"/>
              <a:t>2/19/2016</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36" tIns="46569" rIns="93136" bIns="4656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36" tIns="46569" rIns="93136" bIns="46569" rtlCol="0" anchor="b"/>
          <a:lstStyle>
            <a:lvl1pPr algn="r">
              <a:defRPr sz="1200"/>
            </a:lvl1pPr>
          </a:lstStyle>
          <a:p>
            <a:fld id="{82239E81-F27F-4479-840F-B0DABED406B2}" type="slidenum">
              <a:rPr lang="en-US" smtClean="0"/>
              <a:t>‹#›</a:t>
            </a:fld>
            <a:endParaRPr lang="en-US"/>
          </a:p>
        </p:txBody>
      </p:sp>
    </p:spTree>
    <p:extLst>
      <p:ext uri="{BB962C8B-B14F-4D97-AF65-F5344CB8AC3E}">
        <p14:creationId xmlns:p14="http://schemas.microsoft.com/office/powerpoint/2010/main" val="35913309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6" tIns="46569" rIns="93136" bIns="4656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36" tIns="46569" rIns="93136" bIns="46569" rtlCol="0"/>
          <a:lstStyle>
            <a:lvl1pPr algn="r">
              <a:defRPr sz="1200"/>
            </a:lvl1pPr>
          </a:lstStyle>
          <a:p>
            <a:r>
              <a:rPr lang="en-US"/>
              <a:t>2/19/2016</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6" tIns="46569" rIns="93136" bIns="4656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36" tIns="46569" rIns="93136" bIns="465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36" tIns="46569" rIns="93136" bIns="4656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36" tIns="46569" rIns="93136" bIns="46569" rtlCol="0" anchor="b"/>
          <a:lstStyle>
            <a:lvl1pPr algn="r">
              <a:defRPr sz="1200"/>
            </a:lvl1pPr>
          </a:lstStyle>
          <a:p>
            <a:fld id="{9D77B887-81AB-4C76-9597-EE397C584AD3}" type="slidenum">
              <a:rPr lang="en-US" smtClean="0"/>
              <a:t>‹#›</a:t>
            </a:fld>
            <a:endParaRPr lang="en-US"/>
          </a:p>
        </p:txBody>
      </p:sp>
    </p:spTree>
    <p:extLst>
      <p:ext uri="{BB962C8B-B14F-4D97-AF65-F5344CB8AC3E}">
        <p14:creationId xmlns:p14="http://schemas.microsoft.com/office/powerpoint/2010/main" val="21921448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37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the freshwater inputs are likely a result of recent rainfall – slight shifts in salinity are common in these areas</a:t>
            </a:r>
          </a:p>
          <a:p>
            <a:endParaRPr lang="en-US" dirty="0"/>
          </a:p>
          <a:p>
            <a:r>
              <a:rPr lang="en-US" dirty="0"/>
              <a:t>Turbidity limits are 50 NTU, so for comparison these levels are low relative to regulatory limits.</a:t>
            </a:r>
          </a:p>
        </p:txBody>
      </p:sp>
    </p:spTree>
    <p:extLst>
      <p:ext uri="{BB962C8B-B14F-4D97-AF65-F5344CB8AC3E}">
        <p14:creationId xmlns:p14="http://schemas.microsoft.com/office/powerpoint/2010/main" val="22866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did not sample these beach locations in Fall 2015 – they were not added to the program until Spring 2016. </a:t>
            </a:r>
          </a:p>
        </p:txBody>
      </p:sp>
    </p:spTree>
    <p:extLst>
      <p:ext uri="{BB962C8B-B14F-4D97-AF65-F5344CB8AC3E}">
        <p14:creationId xmlns:p14="http://schemas.microsoft.com/office/powerpoint/2010/main" val="374643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the diversity indices, these communities are consistent with natural populations – we don’t observe any significant increases or decreases compared to what would be expected. And while there is variability from year-to-year, there are no obvious trends (not even a pronounced seasonality). </a:t>
            </a:r>
          </a:p>
          <a:p>
            <a:endParaRPr lang="en-US" dirty="0"/>
          </a:p>
        </p:txBody>
      </p:sp>
    </p:spTree>
    <p:extLst>
      <p:ext uri="{BB962C8B-B14F-4D97-AF65-F5344CB8AC3E}">
        <p14:creationId xmlns:p14="http://schemas.microsoft.com/office/powerpoint/2010/main" val="333870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753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82248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9318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Pearce Creek is freshwater</a:t>
            </a:r>
          </a:p>
          <a:p>
            <a:pPr marL="171450" indent="-171450">
              <a:buFont typeface="Arial" panose="020B0604020202020204" pitchFamily="34" charset="0"/>
              <a:buChar char="•"/>
            </a:pPr>
            <a:r>
              <a:rPr lang="en-US" dirty="0"/>
              <a:t>NTU is the unit used to measure turbidity – its based on the quantity of light that can pass through the water column, so it includes all suspended particles that impact water clarity, including sediment and biological factors (such as algae)</a:t>
            </a:r>
          </a:p>
          <a:p>
            <a:pPr marL="171450" indent="-171450">
              <a:buFont typeface="Arial" panose="020B0604020202020204" pitchFamily="34" charset="0"/>
              <a:buChar char="•"/>
            </a:pPr>
            <a:r>
              <a:rPr lang="en-US" dirty="0"/>
              <a:t>Turbidity in this sampling event was, on the whole, lower compared to previous events (typically see ranges from 30 to 60 NTU</a:t>
            </a:r>
            <a:r>
              <a:rPr lang="en-US" dirty="0" smtClean="0"/>
              <a:t>)</a:t>
            </a:r>
          </a:p>
          <a:p>
            <a:pPr marL="171450" indent="-171450">
              <a:buFont typeface="Arial" panose="020B0604020202020204" pitchFamily="34" charset="0"/>
              <a:buChar char="•"/>
            </a:pPr>
            <a:r>
              <a:rPr lang="en-US" dirty="0" smtClean="0"/>
              <a:t>Clarification regarding “We don’t observe any increases or decreases compared to what would be expected”: The populations are naturally variable and that the changes from season to season are within the variability that would be expected – </a:t>
            </a:r>
            <a:r>
              <a:rPr lang="en-US" dirty="0" err="1" smtClean="0"/>
              <a:t>ie</a:t>
            </a:r>
            <a:r>
              <a:rPr lang="en-US" dirty="0" smtClean="0"/>
              <a:t>, there are no extreme increases or decreases and the changes are not correlated to variability in any other natural conditions.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12407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47225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PCL monitoring: </a:t>
            </a:r>
            <a:r>
              <a:rPr lang="en-US" sz="1200" dirty="0">
                <a:solidFill>
                  <a:schemeClr val="tx2"/>
                </a:solidFill>
              </a:rPr>
              <a:t>arsenic, cadmium, copper, lead, zinc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PCL reference: arsenic, cadmium, zinc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ER monitoring: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sym typeface="Wingdings" panose="05000000000000000000" pitchFamily="2" charset="2"/>
              </a:rPr>
              <a:t>ER reference TEC&lt;x&lt;PEC: arsenic, cadmium, chromium, copper, lead, mercury</a:t>
            </a: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ER reference &gt;PEC: nickel and zinc</a:t>
            </a:r>
          </a:p>
          <a:p>
            <a:endParaRPr lang="en-US" dirty="0"/>
          </a:p>
        </p:txBody>
      </p:sp>
    </p:spTree>
    <p:extLst>
      <p:ext uri="{BB962C8B-B14F-4D97-AF65-F5344CB8AC3E}">
        <p14:creationId xmlns:p14="http://schemas.microsoft.com/office/powerpoint/2010/main" val="239392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455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Based on the diversity indices, these communities are consistent with natural populations – we don’t observe any significant increases or decreases compared to what would be expected. And while there is variability from year-to-year, there are no obvious trends (not even a pronounced seasonality).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Clarification regarding “We don’t observe any increases or decreases compared to what would be expected”: The populations are naturally variable and that the changes from season to season are within the variability that would be expected – </a:t>
            </a:r>
            <a:r>
              <a:rPr lang="en-US" dirty="0" err="1" smtClean="0"/>
              <a:t>ie</a:t>
            </a:r>
            <a:r>
              <a:rPr lang="en-US" dirty="0" smtClean="0"/>
              <a:t>, there are no extreme increases or decreases and the changes are not correlated to variability in any other natural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100657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73232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9600" y="3200400"/>
            <a:ext cx="6096000" cy="3048000"/>
          </a:xfrm>
        </p:spPr>
        <p:txBody>
          <a:bodyPr>
            <a:noAutofit/>
          </a:bodyPr>
          <a:lstStyle>
            <a:lvl1pPr marL="0" indent="0">
              <a:buNone/>
              <a:defRPr sz="4000"/>
            </a:lvl1pPr>
          </a:lstStyle>
          <a:p>
            <a:r>
              <a:rPr lang="en-US" sz="3600" dirty="0">
                <a:solidFill>
                  <a:schemeClr val="bg1"/>
                </a:solidFill>
              </a:rPr>
              <a:t>Presentation Title</a:t>
            </a:r>
          </a:p>
          <a:p>
            <a:endParaRPr lang="en-US" sz="3600" dirty="0">
              <a:solidFill>
                <a:schemeClr val="bg1"/>
              </a:solidFill>
            </a:endParaRPr>
          </a:p>
          <a:p>
            <a:r>
              <a:rPr lang="en-US" sz="2400" dirty="0">
                <a:solidFill>
                  <a:schemeClr val="bg1"/>
                </a:solidFill>
              </a:rPr>
              <a:t>Presented by:</a:t>
            </a:r>
          </a:p>
          <a:p>
            <a:r>
              <a:rPr lang="en-US" sz="2400" dirty="0">
                <a:solidFill>
                  <a:schemeClr val="bg1"/>
                </a:solidFill>
              </a:rPr>
              <a:t>Names</a:t>
            </a:r>
          </a:p>
          <a:p>
            <a:r>
              <a:rPr lang="en-US" sz="2400" dirty="0">
                <a:solidFill>
                  <a:schemeClr val="bg1"/>
                </a:solidFill>
              </a:rPr>
              <a:t>Date</a:t>
            </a:r>
          </a:p>
        </p:txBody>
      </p:sp>
    </p:spTree>
    <p:extLst>
      <p:ext uri="{BB962C8B-B14F-4D97-AF65-F5344CB8AC3E}">
        <p14:creationId xmlns:p14="http://schemas.microsoft.com/office/powerpoint/2010/main" val="338954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Break with Background">
    <p:spTree>
      <p:nvGrpSpPr>
        <p:cNvPr id="1" name=""/>
        <p:cNvGrpSpPr/>
        <p:nvPr/>
      </p:nvGrpSpPr>
      <p:grpSpPr>
        <a:xfrm>
          <a:off x="0" y="0"/>
          <a:ext cx="0" cy="0"/>
          <a:chOff x="0" y="0"/>
          <a:chExt cx="0" cy="0"/>
        </a:xfrm>
      </p:grpSpPr>
      <p:pic>
        <p:nvPicPr>
          <p:cNvPr id="5" name="Picture 4"/>
          <p:cNvPicPr/>
          <p:nvPr userDrawn="1"/>
        </p:nvPicPr>
        <p:blipFill rotWithShape="1">
          <a:blip r:embed="rId2" cstate="screen">
            <a:duotone>
              <a:prstClr val="black"/>
              <a:schemeClr val="accent1">
                <a:tint val="45000"/>
                <a:satMod val="400000"/>
              </a:schemeClr>
            </a:duotone>
            <a:extLst>
              <a:ext uri="{28A0092B-C50C-407E-A947-70E740481C1C}">
                <a14:useLocalDpi xmlns:a14="http://schemas.microsoft.com/office/drawing/2010/main"/>
              </a:ext>
            </a:extLst>
          </a:blip>
          <a:srcRect l="10636" r="10636"/>
          <a:stretch/>
        </p:blipFill>
        <p:spPr bwMode="auto">
          <a:xfrm>
            <a:off x="0" y="0"/>
            <a:ext cx="9144000" cy="6172200"/>
          </a:xfrm>
          <a:prstGeom prst="rect">
            <a:avLst/>
          </a:prstGeom>
          <a:ln>
            <a:noFill/>
          </a:ln>
          <a:extLst>
            <a:ext uri="{53640926-AAD7-44D8-BBD7-CCE9431645EC}">
              <a14:shadowObscured xmlns:a14="http://schemas.microsoft.com/office/drawing/2010/main"/>
            </a:ext>
          </a:extLst>
        </p:spPr>
      </p:pic>
      <p:sp>
        <p:nvSpPr>
          <p:cNvPr id="7" name="Rectangle 6"/>
          <p:cNvSpPr/>
          <p:nvPr userDrawn="1"/>
        </p:nvSpPr>
        <p:spPr>
          <a:xfrm>
            <a:off x="0" y="0"/>
            <a:ext cx="9144000" cy="61722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590800"/>
            <a:ext cx="7772400" cy="1362075"/>
          </a:xfrm>
        </p:spPr>
        <p:txBody>
          <a:bodyPr anchor="t">
            <a:noAutofit/>
          </a:bodyPr>
          <a:lstStyle>
            <a:lvl1pPr algn="l">
              <a:defRPr sz="4400" b="0"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066800"/>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9461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199"/>
            <a:ext cx="3886200" cy="3733801"/>
          </a:xfrm>
        </p:spPr>
        <p:txBody>
          <a:bodyPr/>
          <a:lstStyle>
            <a:lvl1pPr>
              <a:spcBef>
                <a:spcPts val="600"/>
              </a:spcBef>
              <a:spcAft>
                <a:spcPts val="600"/>
              </a:spcAft>
              <a:defRPr sz="2800"/>
            </a:lvl1pPr>
            <a:lvl2pPr>
              <a:spcBef>
                <a:spcPts val="600"/>
              </a:spcBef>
              <a:spcAft>
                <a:spcPts val="600"/>
              </a:spcAft>
              <a:defRPr sz="2400"/>
            </a:lvl2pPr>
            <a:lvl3pPr>
              <a:spcBef>
                <a:spcPts val="600"/>
              </a:spcBef>
              <a:spcAft>
                <a:spcPts val="600"/>
              </a:spcAft>
              <a:defRPr sz="2000"/>
            </a:lvl3pPr>
            <a:lvl4pPr>
              <a:spcBef>
                <a:spcPts val="600"/>
              </a:spcBef>
              <a:spcAft>
                <a:spcPts val="600"/>
              </a:spcAft>
              <a:defRPr sz="1800"/>
            </a:lvl4pPr>
            <a:lvl5pPr>
              <a:spcBef>
                <a:spcPts val="600"/>
              </a:spcBef>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199"/>
            <a:ext cx="3886200" cy="3733801"/>
          </a:xfrm>
        </p:spPr>
        <p:txBody>
          <a:bodyPr/>
          <a:lstStyle>
            <a:lvl1pPr>
              <a:spcBef>
                <a:spcPts val="600"/>
              </a:spcBef>
              <a:spcAft>
                <a:spcPts val="600"/>
              </a:spcAft>
              <a:defRPr sz="2800"/>
            </a:lvl1pPr>
            <a:lvl2pPr>
              <a:spcBef>
                <a:spcPts val="600"/>
              </a:spcBef>
              <a:spcAft>
                <a:spcPts val="600"/>
              </a:spcAft>
              <a:defRPr sz="2400"/>
            </a:lvl2pPr>
            <a:lvl3pPr>
              <a:spcBef>
                <a:spcPts val="600"/>
              </a:spcBef>
              <a:spcAft>
                <a:spcPts val="600"/>
              </a:spcAft>
              <a:defRPr sz="2000"/>
            </a:lvl3pPr>
            <a:lvl4pPr>
              <a:spcBef>
                <a:spcPts val="600"/>
              </a:spcBef>
              <a:spcAft>
                <a:spcPts val="600"/>
              </a:spcAft>
              <a:defRPr sz="1800"/>
            </a:lvl4pPr>
            <a:lvl5pPr>
              <a:spcBef>
                <a:spcPts val="600"/>
              </a:spcBef>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3292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5" name="Rectangle 4"/>
          <p:cNvSpPr/>
          <p:nvPr userDrawn="1"/>
        </p:nvSpPr>
        <p:spPr>
          <a:xfrm>
            <a:off x="0" y="0"/>
            <a:ext cx="9144000" cy="990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0545" y="228600"/>
            <a:ext cx="8004810" cy="685800"/>
          </a:xfrm>
        </p:spPr>
        <p:txBody>
          <a:bodyPr/>
          <a:lstStyle>
            <a:lvl1pPr>
              <a:defRPr>
                <a:solidFill>
                  <a:schemeClr val="bg1"/>
                </a:solidFill>
              </a:defRPr>
            </a:lvl1pPr>
          </a:lstStyle>
          <a:p>
            <a:r>
              <a:rPr lang="en-US" dirty="0"/>
              <a:t>Click to edit Master title style</a:t>
            </a:r>
          </a:p>
        </p:txBody>
      </p:sp>
      <p:sp>
        <p:nvSpPr>
          <p:cNvPr id="6" name="Rectangle 5"/>
          <p:cNvSpPr/>
          <p:nvPr userDrawn="1"/>
        </p:nvSpPr>
        <p:spPr>
          <a:xfrm>
            <a:off x="0" y="3429000"/>
            <a:ext cx="91440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33400" y="3657600"/>
            <a:ext cx="8077200" cy="2362201"/>
          </a:xfrm>
        </p:spPr>
        <p:txBody>
          <a:bodyPr numCol="2" spcCol="118872"/>
          <a:lstStyle>
            <a:lvl1pPr>
              <a:spcBef>
                <a:spcPts val="600"/>
              </a:spcBef>
              <a:spcAft>
                <a:spcPts val="600"/>
              </a:spcAft>
              <a:defRPr sz="2800">
                <a:solidFill>
                  <a:schemeClr val="bg1"/>
                </a:solidFill>
              </a:defRPr>
            </a:lvl1pPr>
            <a:lvl2pPr>
              <a:spcBef>
                <a:spcPts val="600"/>
              </a:spcBef>
              <a:spcAft>
                <a:spcPts val="600"/>
              </a:spcAft>
              <a:defRPr sz="2400">
                <a:solidFill>
                  <a:schemeClr val="bg1"/>
                </a:solidFill>
              </a:defRPr>
            </a:lvl2pPr>
            <a:lvl3pPr>
              <a:spcBef>
                <a:spcPts val="600"/>
              </a:spcBef>
              <a:spcAft>
                <a:spcPts val="600"/>
              </a:spcAft>
              <a:defRPr sz="2000">
                <a:solidFill>
                  <a:schemeClr val="bg1"/>
                </a:solidFill>
              </a:defRPr>
            </a:lvl3pPr>
            <a:lvl4pPr>
              <a:spcBef>
                <a:spcPts val="600"/>
              </a:spcBef>
              <a:spcAft>
                <a:spcPts val="600"/>
              </a:spcAft>
              <a:defRPr sz="1800">
                <a:solidFill>
                  <a:schemeClr val="bg1"/>
                </a:solidFill>
              </a:defRPr>
            </a:lvl4pPr>
            <a:lvl5pPr>
              <a:spcBef>
                <a:spcPts val="600"/>
              </a:spcBef>
              <a:spcAft>
                <a:spcPts val="600"/>
              </a:spcAft>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p:cNvSpPr>
            <a:spLocks noGrp="1"/>
          </p:cNvSpPr>
          <p:nvPr>
            <p:ph type="pic" sz="quarter" idx="10"/>
          </p:nvPr>
        </p:nvSpPr>
        <p:spPr>
          <a:xfrm>
            <a:off x="0" y="990600"/>
            <a:ext cx="9144000" cy="2438400"/>
          </a:xfrm>
        </p:spPr>
        <p:txBody>
          <a:bodyPr/>
          <a:lstStyle>
            <a:lvl1pPr marL="0" indent="0">
              <a:buNone/>
              <a:defRPr/>
            </a:lvl1pPr>
          </a:lstStyle>
          <a:p>
            <a:endParaRPr lang="en-US" dirty="0"/>
          </a:p>
        </p:txBody>
      </p:sp>
    </p:spTree>
    <p:extLst>
      <p:ext uri="{BB962C8B-B14F-4D97-AF65-F5344CB8AC3E}">
        <p14:creationId xmlns:p14="http://schemas.microsoft.com/office/powerpoint/2010/main" val="303162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fo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545611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for Charts Tan Background">
    <p:spTree>
      <p:nvGrpSpPr>
        <p:cNvPr id="1" name=""/>
        <p:cNvGrpSpPr/>
        <p:nvPr/>
      </p:nvGrpSpPr>
      <p:grpSpPr>
        <a:xfrm>
          <a:off x="0" y="0"/>
          <a:ext cx="0" cy="0"/>
          <a:chOff x="0" y="0"/>
          <a:chExt cx="0" cy="0"/>
        </a:xfrm>
      </p:grpSpPr>
      <p:sp>
        <p:nvSpPr>
          <p:cNvPr id="3" name="Rectangle 2"/>
          <p:cNvSpPr/>
          <p:nvPr userDrawn="1"/>
        </p:nvSpPr>
        <p:spPr>
          <a:xfrm>
            <a:off x="0" y="0"/>
            <a:ext cx="9144000" cy="617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4" name="Content Placeholder 2"/>
          <p:cNvSpPr>
            <a:spLocks noGrp="1"/>
          </p:cNvSpPr>
          <p:nvPr>
            <p:ph idx="1"/>
          </p:nvPr>
        </p:nvSpPr>
        <p:spPr>
          <a:xfrm>
            <a:off x="550545" y="1066800"/>
            <a:ext cx="8004810" cy="4495800"/>
          </a:xfrm>
        </p:spPr>
        <p:txBody>
          <a:bodyPr>
            <a:noAutofit/>
          </a:bodyPr>
          <a:lstStyle>
            <a:lvl1pPr>
              <a:spcBef>
                <a:spcPts val="600"/>
              </a:spcBef>
              <a:spcAft>
                <a:spcPts val="600"/>
              </a:spcAft>
              <a:defRPr sz="2800">
                <a:solidFill>
                  <a:schemeClr val="tx2"/>
                </a:solidFill>
              </a:defRPr>
            </a:lvl1pPr>
            <a:lvl2pPr marL="742950" indent="-285750">
              <a:spcBef>
                <a:spcPts val="600"/>
              </a:spcBef>
              <a:spcAft>
                <a:spcPts val="600"/>
              </a:spcAft>
              <a:buSzPct val="70000"/>
              <a:buFont typeface="Myriad Pro" pitchFamily="34" charset="0"/>
              <a:buChar char="−"/>
              <a:defRPr sz="2400">
                <a:solidFill>
                  <a:schemeClr val="tx2"/>
                </a:solidFill>
              </a:defRPr>
            </a:lvl2pPr>
            <a:lvl3pPr>
              <a:spcBef>
                <a:spcPts val="600"/>
              </a:spcBef>
              <a:spcAft>
                <a:spcPts val="600"/>
              </a:spcAft>
              <a:defRPr>
                <a:solidFill>
                  <a:schemeClr val="tx2"/>
                </a:solidFill>
              </a:defRPr>
            </a:lvl3pPr>
            <a:lvl4pPr>
              <a:spcBef>
                <a:spcPts val="600"/>
              </a:spcBef>
              <a:spcAft>
                <a:spcPts val="600"/>
              </a:spcAft>
              <a:defRPr>
                <a:solidFill>
                  <a:schemeClr val="tx2"/>
                </a:solidFill>
              </a:defRPr>
            </a:lvl4pPr>
            <a:lvl5pPr>
              <a:spcBef>
                <a:spcPts val="600"/>
              </a:spcBef>
              <a:spcAft>
                <a:spcPts val="600"/>
              </a:spcAft>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8479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Ovewview">
    <p:spTree>
      <p:nvGrpSpPr>
        <p:cNvPr id="1" name=""/>
        <p:cNvGrpSpPr/>
        <p:nvPr/>
      </p:nvGrpSpPr>
      <p:grpSpPr>
        <a:xfrm>
          <a:off x="0" y="0"/>
          <a:ext cx="0" cy="0"/>
          <a:chOff x="0" y="0"/>
          <a:chExt cx="0" cy="0"/>
        </a:xfrm>
      </p:grpSpPr>
      <p:sp>
        <p:nvSpPr>
          <p:cNvPr id="8" name="Rectangle 7"/>
          <p:cNvSpPr/>
          <p:nvPr userDrawn="1"/>
        </p:nvSpPr>
        <p:spPr>
          <a:xfrm>
            <a:off x="0" y="0"/>
            <a:ext cx="91440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Content Placeholder 2"/>
          <p:cNvSpPr>
            <a:spLocks noGrp="1"/>
          </p:cNvSpPr>
          <p:nvPr>
            <p:ph idx="1"/>
          </p:nvPr>
        </p:nvSpPr>
        <p:spPr>
          <a:xfrm>
            <a:off x="550545" y="1295400"/>
            <a:ext cx="8004810" cy="4495800"/>
          </a:xfrm>
        </p:spPr>
        <p:txBody>
          <a:bodyPr>
            <a:noAutofit/>
          </a:bodyPr>
          <a:lstStyle>
            <a:lvl1pPr>
              <a:spcBef>
                <a:spcPts val="600"/>
              </a:spcBef>
              <a:spcAft>
                <a:spcPts val="600"/>
              </a:spcAft>
              <a:defRPr sz="2800">
                <a:solidFill>
                  <a:schemeClr val="tx1"/>
                </a:solidFill>
              </a:defRPr>
            </a:lvl1pPr>
            <a:lvl2pPr marL="742950" indent="-285750">
              <a:spcBef>
                <a:spcPts val="600"/>
              </a:spcBef>
              <a:spcAft>
                <a:spcPts val="600"/>
              </a:spcAft>
              <a:buSzPct val="70000"/>
              <a:buFont typeface="Myriad Pro" pitchFamily="34" charset="0"/>
              <a:buChar char="−"/>
              <a:defRPr sz="2400">
                <a:solidFill>
                  <a:schemeClr val="tx1"/>
                </a:solidFill>
              </a:defRPr>
            </a:lvl2pPr>
            <a:lvl3pPr>
              <a:spcBef>
                <a:spcPts val="600"/>
              </a:spcBef>
              <a:spcAft>
                <a:spcPts val="600"/>
              </a:spcAft>
              <a:defRPr>
                <a:solidFill>
                  <a:schemeClr val="tx1"/>
                </a:solidFill>
              </a:defRPr>
            </a:lvl3pPr>
            <a:lvl4pPr>
              <a:spcBef>
                <a:spcPts val="600"/>
              </a:spcBef>
              <a:spcAft>
                <a:spcPts val="600"/>
              </a:spcAft>
              <a:defRPr>
                <a:solidFill>
                  <a:schemeClr val="tx1"/>
                </a:solidFill>
              </a:defRPr>
            </a:lvl4pPr>
            <a:lvl5pPr>
              <a:spcBef>
                <a:spcPts val="600"/>
              </a:spcBef>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1062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Page for Charts Tan Background">
    <p:spTree>
      <p:nvGrpSpPr>
        <p:cNvPr id="1" name=""/>
        <p:cNvGrpSpPr/>
        <p:nvPr/>
      </p:nvGrpSpPr>
      <p:grpSpPr>
        <a:xfrm>
          <a:off x="0" y="0"/>
          <a:ext cx="0" cy="0"/>
          <a:chOff x="0" y="0"/>
          <a:chExt cx="0" cy="0"/>
        </a:xfrm>
      </p:grpSpPr>
      <p:sp>
        <p:nvSpPr>
          <p:cNvPr id="3" name="Rectangle 2"/>
          <p:cNvSpPr/>
          <p:nvPr userDrawn="1"/>
        </p:nvSpPr>
        <p:spPr>
          <a:xfrm>
            <a:off x="0" y="0"/>
            <a:ext cx="9144000"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p:txBody>
          <a:bodyPr/>
          <a:lstStyle>
            <a:lvl1pPr algn="ctr">
              <a:defRPr>
                <a:solidFill>
                  <a:schemeClr val="bg1"/>
                </a:solidFill>
              </a:defRPr>
            </a:lvl1pPr>
          </a:lstStyle>
          <a:p>
            <a:r>
              <a:rPr lang="en-US" dirty="0"/>
              <a:t>Click to edit Master title style</a:t>
            </a:r>
          </a:p>
        </p:txBody>
      </p:sp>
      <p:sp>
        <p:nvSpPr>
          <p:cNvPr id="4" name="Content Placeholder 2"/>
          <p:cNvSpPr>
            <a:spLocks noGrp="1"/>
          </p:cNvSpPr>
          <p:nvPr>
            <p:ph idx="1"/>
          </p:nvPr>
        </p:nvSpPr>
        <p:spPr>
          <a:xfrm>
            <a:off x="550545" y="1066800"/>
            <a:ext cx="8004810" cy="4495800"/>
          </a:xfrm>
        </p:spPr>
        <p:txBody>
          <a:bodyPr>
            <a:noAutofit/>
          </a:bodyPr>
          <a:lstStyle>
            <a:lvl1pPr>
              <a:spcBef>
                <a:spcPts val="600"/>
              </a:spcBef>
              <a:spcAft>
                <a:spcPts val="600"/>
              </a:spcAft>
              <a:defRPr sz="2800">
                <a:solidFill>
                  <a:schemeClr val="bg1"/>
                </a:solidFill>
              </a:defRPr>
            </a:lvl1pPr>
            <a:lvl2pPr marL="742950" indent="-285750">
              <a:spcBef>
                <a:spcPts val="600"/>
              </a:spcBef>
              <a:spcAft>
                <a:spcPts val="600"/>
              </a:spcAft>
              <a:buSzPct val="70000"/>
              <a:buFont typeface="Myriad Pro" pitchFamily="34" charset="0"/>
              <a:buChar char="−"/>
              <a:defRPr sz="2400">
                <a:solidFill>
                  <a:schemeClr val="bg1"/>
                </a:solidFill>
              </a:defRPr>
            </a:lvl2pPr>
            <a:lvl3pPr>
              <a:spcBef>
                <a:spcPts val="600"/>
              </a:spcBef>
              <a:spcAft>
                <a:spcPts val="600"/>
              </a:spcAft>
              <a:defRPr>
                <a:solidFill>
                  <a:schemeClr val="bg1"/>
                </a:solidFill>
              </a:defRPr>
            </a:lvl3pPr>
            <a:lvl4pPr>
              <a:spcBef>
                <a:spcPts val="600"/>
              </a:spcBef>
              <a:spcAft>
                <a:spcPts val="600"/>
              </a:spcAft>
              <a:defRPr>
                <a:solidFill>
                  <a:schemeClr val="bg1"/>
                </a:solidFill>
              </a:defRPr>
            </a:lvl4pPr>
            <a:lvl5pPr>
              <a:spcBef>
                <a:spcPts val="600"/>
              </a:spcBef>
              <a:spcAft>
                <a:spcPts val="600"/>
              </a:spcAft>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168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91400" cy="4648200"/>
          </a:xfrm>
        </p:spPr>
        <p:txBody>
          <a:bodyPr/>
          <a:lstStyle/>
          <a:p>
            <a:r>
              <a:rPr lang="en-US" dirty="0"/>
              <a:t>Click to edit Master title style</a:t>
            </a:r>
          </a:p>
        </p:txBody>
      </p:sp>
    </p:spTree>
    <p:extLst>
      <p:ext uri="{BB962C8B-B14F-4D97-AF65-F5344CB8AC3E}">
        <p14:creationId xmlns:p14="http://schemas.microsoft.com/office/powerpoint/2010/main" val="3368501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11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ized Chart or Photo">
    <p:spTree>
      <p:nvGrpSpPr>
        <p:cNvPr id="1" name=""/>
        <p:cNvGrpSpPr/>
        <p:nvPr/>
      </p:nvGrpSpPr>
      <p:grpSpPr>
        <a:xfrm>
          <a:off x="0" y="0"/>
          <a:ext cx="0" cy="0"/>
          <a:chOff x="0" y="0"/>
          <a:chExt cx="0" cy="0"/>
        </a:xfrm>
      </p:grpSpPr>
      <p:sp>
        <p:nvSpPr>
          <p:cNvPr id="9" name="Rectangle 8"/>
          <p:cNvSpPr/>
          <p:nvPr userDrawn="1"/>
        </p:nvSpPr>
        <p:spPr>
          <a:xfrm>
            <a:off x="0" y="556260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914400" y="5791200"/>
            <a:ext cx="7391400" cy="762000"/>
          </a:xfrm>
        </p:spPr>
        <p:txBody>
          <a:bodyPr/>
          <a:lstStyle>
            <a:lvl1pPr>
              <a:defRPr/>
            </a:lvl1pPr>
          </a:lstStyle>
          <a:p>
            <a:r>
              <a:rPr lang="en-US" dirty="0"/>
              <a:t>Figure explanation</a:t>
            </a:r>
          </a:p>
        </p:txBody>
      </p:sp>
      <p:cxnSp>
        <p:nvCxnSpPr>
          <p:cNvPr id="15" name="Straight Connector 14"/>
          <p:cNvCxnSpPr/>
          <p:nvPr userDrawn="1"/>
        </p:nvCxnSpPr>
        <p:spPr>
          <a:xfrm>
            <a:off x="0" y="5552364"/>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8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545" y="381000"/>
            <a:ext cx="8004810" cy="685800"/>
          </a:xfrm>
        </p:spPr>
        <p:txBody>
          <a:bodyPr>
            <a:noAutofit/>
          </a:bodyPr>
          <a:lstStyle>
            <a:lvl1pPr algn="l">
              <a:defRPr sz="32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50545" y="1066800"/>
            <a:ext cx="8004810" cy="4495800"/>
          </a:xfrm>
        </p:spPr>
        <p:txBody>
          <a:bodyPr>
            <a:noAutofit/>
          </a:bodyPr>
          <a:lstStyle>
            <a:lvl1pPr>
              <a:spcBef>
                <a:spcPts val="600"/>
              </a:spcBef>
              <a:spcAft>
                <a:spcPts val="600"/>
              </a:spcAft>
              <a:defRPr sz="2800"/>
            </a:lvl1pPr>
            <a:lvl2pPr marL="742950" indent="-285750">
              <a:spcBef>
                <a:spcPts val="600"/>
              </a:spcBef>
              <a:spcAft>
                <a:spcPts val="600"/>
              </a:spcAft>
              <a:buSzPct val="70000"/>
              <a:buFont typeface="Myriad Pro" pitchFamily="34" charset="0"/>
              <a:buChar char="−"/>
              <a:defRPr sz="2400"/>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1192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8413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esentation General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59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General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59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Right Side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943600" y="0"/>
            <a:ext cx="3200400" cy="2362200"/>
          </a:xfrm>
        </p:spPr>
        <p:txBody>
          <a:bodyPr/>
          <a:lstStyle>
            <a:lvl1pPr marL="0" indent="0">
              <a:buNone/>
              <a:defRPr/>
            </a:lvl1pPr>
          </a:lstStyle>
          <a:p>
            <a:endParaRPr lang="en-US" dirty="0"/>
          </a:p>
        </p:txBody>
      </p:sp>
      <p:sp>
        <p:nvSpPr>
          <p:cNvPr id="6" name="Picture Placeholder 4"/>
          <p:cNvSpPr>
            <a:spLocks noGrp="1"/>
          </p:cNvSpPr>
          <p:nvPr>
            <p:ph type="pic" sz="quarter" idx="11"/>
          </p:nvPr>
        </p:nvSpPr>
        <p:spPr>
          <a:xfrm>
            <a:off x="5943600" y="2362200"/>
            <a:ext cx="3200400" cy="2362200"/>
          </a:xfrm>
        </p:spPr>
        <p:txBody>
          <a:bodyPr/>
          <a:lstStyle>
            <a:lvl1pPr marL="0" indent="0">
              <a:buNone/>
              <a:defRPr/>
            </a:lvl1pPr>
          </a:lstStyle>
          <a:p>
            <a:endParaRPr lang="en-US" dirty="0"/>
          </a:p>
        </p:txBody>
      </p:sp>
      <p:sp>
        <p:nvSpPr>
          <p:cNvPr id="9" name="Rectangle 8"/>
          <p:cNvSpPr/>
          <p:nvPr userDrawn="1"/>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4"/>
          <p:cNvSpPr>
            <a:spLocks noGrp="1"/>
          </p:cNvSpPr>
          <p:nvPr>
            <p:ph type="pic" sz="quarter" idx="12"/>
          </p:nvPr>
        </p:nvSpPr>
        <p:spPr>
          <a:xfrm>
            <a:off x="5943600" y="4724400"/>
            <a:ext cx="3200400" cy="2209799"/>
          </a:xfrm>
        </p:spPr>
        <p:txBody>
          <a:bodyPr/>
          <a:lstStyle>
            <a:lvl1pPr marL="0" indent="0">
              <a:buNone/>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383781"/>
            <a:ext cx="990600" cy="270764"/>
          </a:xfrm>
          <a:prstGeom prst="rect">
            <a:avLst/>
          </a:prstGeom>
        </p:spPr>
      </p:pic>
      <p:cxnSp>
        <p:nvCxnSpPr>
          <p:cNvPr id="11" name="Straight Connector 10"/>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550545" y="381000"/>
            <a:ext cx="4859655" cy="685800"/>
          </a:xfrm>
        </p:spPr>
        <p:txBody>
          <a:bodyPr>
            <a:normAutofit/>
          </a:bodyPr>
          <a:lstStyle>
            <a:lvl1pPr algn="l">
              <a:defRPr sz="3200">
                <a:solidFill>
                  <a:schemeClr val="tx2"/>
                </a:solidFill>
              </a:defRPr>
            </a:lvl1pPr>
          </a:lstStyle>
          <a:p>
            <a:r>
              <a:rPr lang="en-US" dirty="0"/>
              <a:t>Click to edit Master title style</a:t>
            </a:r>
          </a:p>
        </p:txBody>
      </p:sp>
      <p:sp>
        <p:nvSpPr>
          <p:cNvPr id="15" name="Content Placeholder 2"/>
          <p:cNvSpPr>
            <a:spLocks noGrp="1"/>
          </p:cNvSpPr>
          <p:nvPr>
            <p:ph idx="1"/>
          </p:nvPr>
        </p:nvSpPr>
        <p:spPr>
          <a:xfrm>
            <a:off x="550545" y="1066800"/>
            <a:ext cx="4859655" cy="3886200"/>
          </a:xfrm>
        </p:spPr>
        <p:txBody>
          <a:bodyPr/>
          <a:lstStyle>
            <a:lvl1pPr>
              <a:spcBef>
                <a:spcPts val="600"/>
              </a:spcBef>
              <a:spcAft>
                <a:spcPts val="600"/>
              </a:spcAft>
              <a:defRPr sz="2800"/>
            </a:lvl1pPr>
            <a:lvl2pPr marL="742950" indent="-285750">
              <a:spcBef>
                <a:spcPts val="600"/>
              </a:spcBef>
              <a:spcAft>
                <a:spcPts val="600"/>
              </a:spcAft>
              <a:buSzPct val="70000"/>
              <a:buFont typeface="Myriad Pro" pitchFamily="34" charset="0"/>
              <a:buChar char="−"/>
              <a:defRPr sz="2400"/>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221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Content, and Left Side Photos">
    <p:spTree>
      <p:nvGrpSpPr>
        <p:cNvPr id="1" name=""/>
        <p:cNvGrpSpPr/>
        <p:nvPr/>
      </p:nvGrpSpPr>
      <p:grpSpPr>
        <a:xfrm>
          <a:off x="0" y="0"/>
          <a:ext cx="0" cy="0"/>
          <a:chOff x="0" y="0"/>
          <a:chExt cx="0" cy="0"/>
        </a:xfrm>
      </p:grpSpPr>
      <p:sp>
        <p:nvSpPr>
          <p:cNvPr id="2" name="Title 1"/>
          <p:cNvSpPr>
            <a:spLocks noGrp="1"/>
          </p:cNvSpPr>
          <p:nvPr>
            <p:ph type="title"/>
          </p:nvPr>
        </p:nvSpPr>
        <p:spPr>
          <a:xfrm>
            <a:off x="3733800" y="533400"/>
            <a:ext cx="4821554" cy="685800"/>
          </a:xfrm>
        </p:spPr>
        <p:txBody>
          <a:bodyPr>
            <a:normAutofit/>
          </a:bodyPr>
          <a:lstStyle>
            <a:lvl1pPr algn="l">
              <a:defRPr sz="32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733800" y="1219200"/>
            <a:ext cx="4821554" cy="3886200"/>
          </a:xfrm>
        </p:spPr>
        <p:txBody>
          <a:bodyPr/>
          <a:lstStyle>
            <a:lvl1pPr>
              <a:spcBef>
                <a:spcPts val="600"/>
              </a:spcBef>
              <a:spcAft>
                <a:spcPts val="600"/>
              </a:spcAft>
              <a:defRPr sz="2800"/>
            </a:lvl1pPr>
            <a:lvl2pPr marL="742950" indent="-285750">
              <a:spcBef>
                <a:spcPts val="600"/>
              </a:spcBef>
              <a:spcAft>
                <a:spcPts val="600"/>
              </a:spcAft>
              <a:buSzPct val="70000"/>
              <a:buFont typeface="Myriad Pro" pitchFamily="34" charset="0"/>
              <a:buChar char="−"/>
              <a:defRPr sz="2400"/>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0" y="0"/>
            <a:ext cx="3200400" cy="2286000"/>
          </a:xfrm>
        </p:spPr>
        <p:txBody>
          <a:bodyPr/>
          <a:lstStyle>
            <a:lvl1pPr marL="0" indent="0">
              <a:buNone/>
              <a:defRPr/>
            </a:lvl1pPr>
          </a:lstStyle>
          <a:p>
            <a:endParaRPr lang="en-US" dirty="0"/>
          </a:p>
        </p:txBody>
      </p:sp>
      <p:sp>
        <p:nvSpPr>
          <p:cNvPr id="6" name="Picture Placeholder 4"/>
          <p:cNvSpPr>
            <a:spLocks noGrp="1"/>
          </p:cNvSpPr>
          <p:nvPr>
            <p:ph type="pic" sz="quarter" idx="11"/>
          </p:nvPr>
        </p:nvSpPr>
        <p:spPr>
          <a:xfrm>
            <a:off x="0" y="2286000"/>
            <a:ext cx="3200400" cy="2286000"/>
          </a:xfrm>
        </p:spPr>
        <p:txBody>
          <a:bodyPr/>
          <a:lstStyle>
            <a:lvl1pPr marL="0" indent="0">
              <a:buNone/>
              <a:defRPr/>
            </a:lvl1pPr>
          </a:lstStyle>
          <a:p>
            <a:endParaRPr lang="en-US" dirty="0"/>
          </a:p>
        </p:txBody>
      </p:sp>
      <p:sp>
        <p:nvSpPr>
          <p:cNvPr id="9" name="Rectangle 8"/>
          <p:cNvSpPr/>
          <p:nvPr userDrawn="1"/>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4"/>
          <p:cNvSpPr>
            <a:spLocks noGrp="1"/>
          </p:cNvSpPr>
          <p:nvPr>
            <p:ph type="pic" sz="quarter" idx="12"/>
          </p:nvPr>
        </p:nvSpPr>
        <p:spPr>
          <a:xfrm>
            <a:off x="0" y="4572000"/>
            <a:ext cx="3200400" cy="2362200"/>
          </a:xfrm>
        </p:spPr>
        <p:txBody>
          <a:bodyPr/>
          <a:lstStyle>
            <a:lvl1pPr marL="0" indent="0">
              <a:buNone/>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3800" y="6383781"/>
            <a:ext cx="990600" cy="270764"/>
          </a:xfrm>
          <a:prstGeom prst="rect">
            <a:avLst/>
          </a:prstGeom>
        </p:spPr>
      </p:pic>
      <p:cxnSp>
        <p:nvCxnSpPr>
          <p:cNvPr id="11" name="Straight Connector 10"/>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67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Right Side Float Imagery or Charts">
    <p:spTree>
      <p:nvGrpSpPr>
        <p:cNvPr id="1" name=""/>
        <p:cNvGrpSpPr/>
        <p:nvPr/>
      </p:nvGrpSpPr>
      <p:grpSpPr>
        <a:xfrm>
          <a:off x="0" y="0"/>
          <a:ext cx="0" cy="0"/>
          <a:chOff x="0" y="0"/>
          <a:chExt cx="0" cy="0"/>
        </a:xfrm>
      </p:grpSpPr>
      <p:sp>
        <p:nvSpPr>
          <p:cNvPr id="2" name="Rectangle 1"/>
          <p:cNvSpPr/>
          <p:nvPr userDrawn="1"/>
        </p:nvSpPr>
        <p:spPr>
          <a:xfrm>
            <a:off x="5562600" y="0"/>
            <a:ext cx="3581400"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5867400" y="381001"/>
            <a:ext cx="2895600" cy="1615862"/>
          </a:xfrm>
        </p:spPr>
        <p:txBody>
          <a:bodyPr/>
          <a:lstStyle>
            <a:lvl1pPr marL="0" indent="0">
              <a:buNone/>
              <a:defRPr/>
            </a:lvl1pPr>
          </a:lstStyle>
          <a:p>
            <a:endParaRPr lang="en-US" dirty="0"/>
          </a:p>
        </p:txBody>
      </p:sp>
      <p:sp>
        <p:nvSpPr>
          <p:cNvPr id="6" name="Picture Placeholder 4"/>
          <p:cNvSpPr>
            <a:spLocks noGrp="1"/>
          </p:cNvSpPr>
          <p:nvPr>
            <p:ph type="pic" sz="quarter" idx="11"/>
          </p:nvPr>
        </p:nvSpPr>
        <p:spPr>
          <a:xfrm>
            <a:off x="5867400" y="2194138"/>
            <a:ext cx="2895600" cy="1615862"/>
          </a:xfrm>
        </p:spPr>
        <p:txBody>
          <a:bodyPr/>
          <a:lstStyle>
            <a:lvl1pPr marL="0" indent="0">
              <a:buNone/>
              <a:defRPr/>
            </a:lvl1pPr>
          </a:lstStyle>
          <a:p>
            <a:endParaRPr lang="en-US" dirty="0"/>
          </a:p>
        </p:txBody>
      </p:sp>
      <p:cxnSp>
        <p:nvCxnSpPr>
          <p:cNvPr id="11" name="Straight Connector 10"/>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550545" y="381000"/>
            <a:ext cx="4631055" cy="685800"/>
          </a:xfrm>
        </p:spPr>
        <p:txBody>
          <a:bodyPr>
            <a:normAutofit/>
          </a:bodyPr>
          <a:lstStyle>
            <a:lvl1pPr algn="l">
              <a:defRPr sz="3200">
                <a:solidFill>
                  <a:schemeClr val="tx2"/>
                </a:solidFill>
              </a:defRPr>
            </a:lvl1pPr>
          </a:lstStyle>
          <a:p>
            <a:r>
              <a:rPr lang="en-US" dirty="0"/>
              <a:t>Click to edit Master title style</a:t>
            </a:r>
          </a:p>
        </p:txBody>
      </p:sp>
      <p:sp>
        <p:nvSpPr>
          <p:cNvPr id="15" name="Content Placeholder 2"/>
          <p:cNvSpPr>
            <a:spLocks noGrp="1"/>
          </p:cNvSpPr>
          <p:nvPr>
            <p:ph idx="1"/>
          </p:nvPr>
        </p:nvSpPr>
        <p:spPr>
          <a:xfrm>
            <a:off x="550545" y="1066800"/>
            <a:ext cx="4631055" cy="4572000"/>
          </a:xfrm>
        </p:spPr>
        <p:txBody>
          <a:bodyPr/>
          <a:lstStyle>
            <a:lvl1pPr>
              <a:spcBef>
                <a:spcPts val="600"/>
              </a:spcBef>
              <a:spcAft>
                <a:spcPts val="600"/>
              </a:spcAft>
              <a:defRPr sz="2800"/>
            </a:lvl1pPr>
            <a:lvl2pPr marL="742950" indent="-285750">
              <a:spcBef>
                <a:spcPts val="600"/>
              </a:spcBef>
              <a:spcAft>
                <a:spcPts val="600"/>
              </a:spcAft>
              <a:buSzPct val="70000"/>
              <a:buFont typeface="Myriad Pro" pitchFamily="34" charset="0"/>
              <a:buChar char="−"/>
              <a:defRPr sz="2400"/>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4"/>
          <p:cNvSpPr>
            <a:spLocks noGrp="1"/>
          </p:cNvSpPr>
          <p:nvPr>
            <p:ph type="pic" sz="quarter" idx="12"/>
          </p:nvPr>
        </p:nvSpPr>
        <p:spPr>
          <a:xfrm>
            <a:off x="5867400" y="4022938"/>
            <a:ext cx="2895600" cy="1615862"/>
          </a:xfrm>
        </p:spPr>
        <p:txBody>
          <a:bodyPr/>
          <a:lstStyle>
            <a:lvl1pPr marL="0" indent="0">
              <a:buNone/>
              <a:defRPr/>
            </a:lvl1pPr>
          </a:lstStyle>
          <a:p>
            <a:endParaRPr lang="en-US" dirty="0"/>
          </a:p>
        </p:txBody>
      </p:sp>
    </p:spTree>
    <p:extLst>
      <p:ext uri="{BB962C8B-B14F-4D97-AF65-F5344CB8AC3E}">
        <p14:creationId xmlns:p14="http://schemas.microsoft.com/office/powerpoint/2010/main" val="294431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Left Side Float Imagery or Charts">
    <p:spTree>
      <p:nvGrpSpPr>
        <p:cNvPr id="1" name=""/>
        <p:cNvGrpSpPr/>
        <p:nvPr/>
      </p:nvGrpSpPr>
      <p:grpSpPr>
        <a:xfrm>
          <a:off x="0" y="0"/>
          <a:ext cx="0" cy="0"/>
          <a:chOff x="0" y="0"/>
          <a:chExt cx="0" cy="0"/>
        </a:xfrm>
      </p:grpSpPr>
      <p:sp>
        <p:nvSpPr>
          <p:cNvPr id="2" name="Rectangle 1"/>
          <p:cNvSpPr/>
          <p:nvPr userDrawn="1"/>
        </p:nvSpPr>
        <p:spPr>
          <a:xfrm>
            <a:off x="0" y="0"/>
            <a:ext cx="3581400" cy="6172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381000" y="381001"/>
            <a:ext cx="2819400" cy="1615862"/>
          </a:xfrm>
        </p:spPr>
        <p:txBody>
          <a:bodyPr/>
          <a:lstStyle>
            <a:lvl1pPr marL="0" indent="0">
              <a:buNone/>
              <a:defRPr/>
            </a:lvl1pPr>
          </a:lstStyle>
          <a:p>
            <a:endParaRPr lang="en-US" dirty="0"/>
          </a:p>
        </p:txBody>
      </p:sp>
      <p:sp>
        <p:nvSpPr>
          <p:cNvPr id="6" name="Picture Placeholder 4"/>
          <p:cNvSpPr>
            <a:spLocks noGrp="1"/>
          </p:cNvSpPr>
          <p:nvPr>
            <p:ph type="pic" sz="quarter" idx="11"/>
          </p:nvPr>
        </p:nvSpPr>
        <p:spPr>
          <a:xfrm>
            <a:off x="381000" y="2194138"/>
            <a:ext cx="2819400" cy="1615862"/>
          </a:xfrm>
        </p:spPr>
        <p:txBody>
          <a:bodyPr/>
          <a:lstStyle>
            <a:lvl1pPr marL="0" indent="0">
              <a:buNone/>
              <a:defRPr/>
            </a:lvl1pPr>
          </a:lstStyle>
          <a:p>
            <a:endParaRPr lang="en-US" dirty="0"/>
          </a:p>
        </p:txBody>
      </p:sp>
      <p:cxnSp>
        <p:nvCxnSpPr>
          <p:cNvPr id="11" name="Straight Connector 10"/>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4038600" y="381000"/>
            <a:ext cx="4631055" cy="685800"/>
          </a:xfrm>
        </p:spPr>
        <p:txBody>
          <a:bodyPr>
            <a:normAutofit/>
          </a:bodyPr>
          <a:lstStyle>
            <a:lvl1pPr algn="l">
              <a:defRPr sz="3200">
                <a:solidFill>
                  <a:schemeClr val="tx2"/>
                </a:solidFill>
              </a:defRPr>
            </a:lvl1pPr>
          </a:lstStyle>
          <a:p>
            <a:r>
              <a:rPr lang="en-US" dirty="0"/>
              <a:t>Click to edit Master title style</a:t>
            </a:r>
          </a:p>
        </p:txBody>
      </p:sp>
      <p:sp>
        <p:nvSpPr>
          <p:cNvPr id="15" name="Content Placeholder 2"/>
          <p:cNvSpPr>
            <a:spLocks noGrp="1"/>
          </p:cNvSpPr>
          <p:nvPr>
            <p:ph idx="1"/>
          </p:nvPr>
        </p:nvSpPr>
        <p:spPr>
          <a:xfrm>
            <a:off x="4038600" y="1066800"/>
            <a:ext cx="4631055" cy="4572000"/>
          </a:xfrm>
        </p:spPr>
        <p:txBody>
          <a:bodyPr/>
          <a:lstStyle>
            <a:lvl1pPr>
              <a:spcBef>
                <a:spcPts val="600"/>
              </a:spcBef>
              <a:spcAft>
                <a:spcPts val="600"/>
              </a:spcAft>
              <a:defRPr sz="2800"/>
            </a:lvl1pPr>
            <a:lvl2pPr marL="742950" indent="-285750">
              <a:spcBef>
                <a:spcPts val="600"/>
              </a:spcBef>
              <a:spcAft>
                <a:spcPts val="600"/>
              </a:spcAft>
              <a:buSzPct val="70000"/>
              <a:buFont typeface="Myriad Pro" pitchFamily="34" charset="0"/>
              <a:buChar char="−"/>
              <a:defRPr sz="2400"/>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4"/>
          <p:cNvSpPr>
            <a:spLocks noGrp="1"/>
          </p:cNvSpPr>
          <p:nvPr>
            <p:ph type="pic" sz="quarter" idx="12"/>
          </p:nvPr>
        </p:nvSpPr>
        <p:spPr>
          <a:xfrm>
            <a:off x="381000" y="4022938"/>
            <a:ext cx="2819400" cy="1615862"/>
          </a:xfrm>
        </p:spPr>
        <p:txBody>
          <a:bodyPr/>
          <a:lstStyle>
            <a:lvl1pPr marL="0" indent="0">
              <a:buNone/>
              <a:defRPr/>
            </a:lvl1pPr>
          </a:lstStyle>
          <a:p>
            <a:endParaRPr lang="en-US" dirty="0"/>
          </a:p>
        </p:txBody>
      </p:sp>
    </p:spTree>
    <p:extLst>
      <p:ext uri="{BB962C8B-B14F-4D97-AF65-F5344CB8AC3E}">
        <p14:creationId xmlns:p14="http://schemas.microsoft.com/office/powerpoint/2010/main" val="197071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Rightside Page Fill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562600" y="0"/>
            <a:ext cx="3581400" cy="6172200"/>
          </a:xfrm>
        </p:spPr>
        <p:txBody>
          <a:bodyPr/>
          <a:lstStyle>
            <a:lvl1pPr marL="0" indent="0">
              <a:buNone/>
              <a:defRPr/>
            </a:lvl1pPr>
          </a:lstStyle>
          <a:p>
            <a:endParaRPr lang="en-US" dirty="0"/>
          </a:p>
        </p:txBody>
      </p:sp>
      <p:cxnSp>
        <p:nvCxnSpPr>
          <p:cNvPr id="11" name="Straight Connector 10"/>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550545" y="381000"/>
            <a:ext cx="4631055" cy="685800"/>
          </a:xfrm>
        </p:spPr>
        <p:txBody>
          <a:bodyPr>
            <a:normAutofit/>
          </a:bodyPr>
          <a:lstStyle>
            <a:lvl1pPr algn="l">
              <a:defRPr sz="3200">
                <a:solidFill>
                  <a:schemeClr val="tx2"/>
                </a:solidFill>
              </a:defRPr>
            </a:lvl1pPr>
          </a:lstStyle>
          <a:p>
            <a:r>
              <a:rPr lang="en-US" dirty="0"/>
              <a:t>Click to edit Master title style</a:t>
            </a:r>
          </a:p>
        </p:txBody>
      </p:sp>
      <p:sp>
        <p:nvSpPr>
          <p:cNvPr id="15" name="Content Placeholder 2"/>
          <p:cNvSpPr>
            <a:spLocks noGrp="1"/>
          </p:cNvSpPr>
          <p:nvPr>
            <p:ph idx="1"/>
          </p:nvPr>
        </p:nvSpPr>
        <p:spPr>
          <a:xfrm>
            <a:off x="550545" y="1066800"/>
            <a:ext cx="4631055" cy="4572000"/>
          </a:xfrm>
        </p:spPr>
        <p:txBody>
          <a:bodyPr/>
          <a:lstStyle>
            <a:lvl1pPr>
              <a:spcBef>
                <a:spcPts val="600"/>
              </a:spcBef>
              <a:spcAft>
                <a:spcPts val="600"/>
              </a:spcAft>
              <a:defRPr sz="2800"/>
            </a:lvl1pPr>
            <a:lvl2pPr marL="742950" indent="-285750">
              <a:spcBef>
                <a:spcPts val="600"/>
              </a:spcBef>
              <a:spcAft>
                <a:spcPts val="600"/>
              </a:spcAft>
              <a:buSzPct val="70000"/>
              <a:buFont typeface="Myriad Pro" pitchFamily="34" charset="0"/>
              <a:buChar char="−"/>
              <a:defRPr sz="2400"/>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067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and Leftside Page Fill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3581400" cy="6172200"/>
          </a:xfrm>
        </p:spPr>
        <p:txBody>
          <a:bodyPr/>
          <a:lstStyle>
            <a:lvl1pPr marL="0" indent="0">
              <a:buNone/>
              <a:defRPr/>
            </a:lvl1pPr>
          </a:lstStyle>
          <a:p>
            <a:endParaRPr lang="en-US" dirty="0"/>
          </a:p>
        </p:txBody>
      </p:sp>
      <p:cxnSp>
        <p:nvCxnSpPr>
          <p:cNvPr id="11" name="Straight Connector 10"/>
          <p:cNvCxnSpPr/>
          <p:nvPr userDrawn="1"/>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4038600" y="381000"/>
            <a:ext cx="4631055" cy="685800"/>
          </a:xfrm>
        </p:spPr>
        <p:txBody>
          <a:bodyPr>
            <a:normAutofit/>
          </a:bodyPr>
          <a:lstStyle>
            <a:lvl1pPr algn="l">
              <a:defRPr sz="3200">
                <a:solidFill>
                  <a:schemeClr val="tx2"/>
                </a:solidFill>
              </a:defRPr>
            </a:lvl1pPr>
          </a:lstStyle>
          <a:p>
            <a:r>
              <a:rPr lang="en-US" dirty="0"/>
              <a:t>Click to edit Master title style</a:t>
            </a:r>
          </a:p>
        </p:txBody>
      </p:sp>
      <p:sp>
        <p:nvSpPr>
          <p:cNvPr id="15" name="Content Placeholder 2"/>
          <p:cNvSpPr>
            <a:spLocks noGrp="1"/>
          </p:cNvSpPr>
          <p:nvPr>
            <p:ph idx="1"/>
          </p:nvPr>
        </p:nvSpPr>
        <p:spPr>
          <a:xfrm>
            <a:off x="4038600" y="1066800"/>
            <a:ext cx="4631055" cy="4572000"/>
          </a:xfrm>
        </p:spPr>
        <p:txBody>
          <a:bodyPr/>
          <a:lstStyle>
            <a:lvl1pPr>
              <a:spcBef>
                <a:spcPts val="600"/>
              </a:spcBef>
              <a:spcAft>
                <a:spcPts val="600"/>
              </a:spcAft>
              <a:defRPr sz="2800"/>
            </a:lvl1pPr>
            <a:lvl2pPr marL="742950" indent="-285750">
              <a:spcBef>
                <a:spcPts val="600"/>
              </a:spcBef>
              <a:spcAft>
                <a:spcPts val="600"/>
              </a:spcAft>
              <a:buSzPct val="70000"/>
              <a:buFont typeface="Myriad Pro" pitchFamily="34" charset="0"/>
              <a:buChar char="−"/>
              <a:defRPr sz="2400"/>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743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sp>
        <p:nvSpPr>
          <p:cNvPr id="7" name="Rectangle 6"/>
          <p:cNvSpPr/>
          <p:nvPr userDrawn="1"/>
        </p:nvSpPr>
        <p:spPr>
          <a:xfrm>
            <a:off x="0" y="0"/>
            <a:ext cx="9144000" cy="6172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590800"/>
            <a:ext cx="7772400" cy="1362075"/>
          </a:xfrm>
        </p:spPr>
        <p:txBody>
          <a:bodyPr anchor="t">
            <a:noAutofit/>
          </a:bodyPr>
          <a:lstStyle>
            <a:lvl1pPr algn="l">
              <a:defRPr sz="4400" b="0"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066800"/>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5158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545" y="381000"/>
            <a:ext cx="8004810" cy="685800"/>
          </a:xfrm>
          <a:prstGeom prst="rect">
            <a:avLst/>
          </a:prstGeom>
        </p:spPr>
        <p:txBody>
          <a:bodyPr vert="horz" lIns="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550545" y="1066800"/>
            <a:ext cx="8004810" cy="3886200"/>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p:nvCxnSpPr>
        <p:spPr>
          <a:xfrm>
            <a:off x="0" y="6737234"/>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8717184" y="6318769"/>
            <a:ext cx="303558" cy="28780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8701995" y="6328279"/>
            <a:ext cx="349927" cy="261610"/>
          </a:xfrm>
          <a:prstGeom prst="rect">
            <a:avLst/>
          </a:prstGeom>
          <a:noFill/>
        </p:spPr>
        <p:txBody>
          <a:bodyPr wrap="square" rtlCol="0">
            <a:spAutoFit/>
          </a:bodyPr>
          <a:lstStyle/>
          <a:p>
            <a:pPr algn="ctr"/>
            <a:fld id="{B852E91F-343F-4845-8EF9-B70F6270F745}" type="slidenum">
              <a:rPr lang="en-US" sz="1100" b="1" smtClean="0">
                <a:solidFill>
                  <a:schemeClr val="bg1"/>
                </a:solidFill>
              </a:rPr>
              <a:pPr algn="ctr"/>
              <a:t>‹#›</a:t>
            </a:fld>
            <a:endParaRPr lang="en-US" sz="1100" b="1" dirty="0">
              <a:solidFill>
                <a:schemeClr val="bg1"/>
              </a:solidFill>
            </a:endParaRPr>
          </a:p>
        </p:txBody>
      </p:sp>
      <p:sp>
        <p:nvSpPr>
          <p:cNvPr id="7" name="TextBox 6"/>
          <p:cNvSpPr txBox="1"/>
          <p:nvPr userDrawn="1"/>
        </p:nvSpPr>
        <p:spPr>
          <a:xfrm>
            <a:off x="12022" y="6452683"/>
            <a:ext cx="9081856" cy="307777"/>
          </a:xfrm>
          <a:prstGeom prst="rect">
            <a:avLst/>
          </a:prstGeom>
          <a:noFill/>
        </p:spPr>
        <p:txBody>
          <a:bodyPr wrap="square" rtlCol="0">
            <a:spAutoFit/>
          </a:bodyPr>
          <a:lstStyle/>
          <a:p>
            <a:pPr algn="ctr"/>
            <a:r>
              <a:rPr lang="en-US" sz="1400" i="0" dirty="0">
                <a:solidFill>
                  <a:schemeClr val="accent1"/>
                </a:solidFill>
              </a:rPr>
              <a:t>www.pearcecreekoutreach.com</a:t>
            </a:r>
          </a:p>
        </p:txBody>
      </p:sp>
    </p:spTree>
    <p:extLst>
      <p:ext uri="{BB962C8B-B14F-4D97-AF65-F5344CB8AC3E}">
        <p14:creationId xmlns:p14="http://schemas.microsoft.com/office/powerpoint/2010/main" val="1709709533"/>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65" r:id="rId3"/>
    <p:sldLayoutId id="2147483666" r:id="rId4"/>
    <p:sldLayoutId id="2147483667" r:id="rId5"/>
    <p:sldLayoutId id="2147483674" r:id="rId6"/>
    <p:sldLayoutId id="2147483671" r:id="rId7"/>
    <p:sldLayoutId id="2147483672" r:id="rId8"/>
    <p:sldLayoutId id="2147483651" r:id="rId9"/>
    <p:sldLayoutId id="2147483670" r:id="rId10"/>
    <p:sldLayoutId id="2147483652" r:id="rId11"/>
    <p:sldLayoutId id="2147483673" r:id="rId12"/>
    <p:sldLayoutId id="2147483653" r:id="rId13"/>
    <p:sldLayoutId id="2147483663" r:id="rId14"/>
    <p:sldLayoutId id="2147483675" r:id="rId15"/>
    <p:sldLayoutId id="2147483669" r:id="rId16"/>
    <p:sldLayoutId id="2147483654" r:id="rId17"/>
    <p:sldLayoutId id="2147483655" r:id="rId18"/>
    <p:sldLayoutId id="2147483656" r:id="rId19"/>
    <p:sldLayoutId id="2147483657" r:id="rId20"/>
    <p:sldLayoutId id="2147483662" r:id="rId21"/>
  </p:sldLayoutIdLst>
  <p:hf hdr="0" ftr="0"/>
  <p:txStyles>
    <p:titleStyle>
      <a:lvl1pPr algn="l"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SzPct val="100000"/>
        <a:buFont typeface="Myriad Pro"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Font typeface="Myriad Pro"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0507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17520"/>
            <a:ext cx="9144000" cy="38404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415178" y="3419475"/>
            <a:ext cx="8534400" cy="3048000"/>
          </a:xfrm>
        </p:spPr>
        <p:txBody>
          <a:bodyPr>
            <a:noAutofit/>
          </a:bodyPr>
          <a:lstStyle/>
          <a:p>
            <a:endParaRPr lang="en-US" sz="3200" dirty="0">
              <a:solidFill>
                <a:schemeClr val="bg1"/>
              </a:solidFill>
            </a:endParaRPr>
          </a:p>
          <a:p>
            <a:r>
              <a:rPr lang="en-US" sz="3200" dirty="0">
                <a:solidFill>
                  <a:schemeClr val="bg1"/>
                </a:solidFill>
              </a:rPr>
              <a:t>Pearce Creek DMCF Baseline Exterior Monitoring </a:t>
            </a:r>
          </a:p>
          <a:p>
            <a:r>
              <a:rPr lang="en-US" sz="3200" dirty="0">
                <a:solidFill>
                  <a:schemeClr val="bg1"/>
                </a:solidFill>
              </a:rPr>
              <a:t>Spring 2017 Results</a:t>
            </a:r>
          </a:p>
          <a:p>
            <a:endParaRPr lang="en-US" sz="2600" dirty="0">
              <a:solidFill>
                <a:schemeClr val="bg1"/>
              </a:solidFill>
            </a:endParaRPr>
          </a:p>
        </p:txBody>
      </p:sp>
      <p:sp>
        <p:nvSpPr>
          <p:cNvPr id="3" name="Rectangle 2"/>
          <p:cNvSpPr/>
          <p:nvPr/>
        </p:nvSpPr>
        <p:spPr>
          <a:xfrm>
            <a:off x="415178" y="5566408"/>
            <a:ext cx="4155368" cy="646331"/>
          </a:xfrm>
          <a:prstGeom prst="rect">
            <a:avLst/>
          </a:prstGeom>
        </p:spPr>
        <p:txBody>
          <a:bodyPr wrap="none">
            <a:spAutoFit/>
          </a:bodyPr>
          <a:lstStyle/>
          <a:p>
            <a:r>
              <a:rPr lang="en-US" dirty="0">
                <a:solidFill>
                  <a:schemeClr val="bg1"/>
                </a:solidFill>
              </a:rPr>
              <a:t>Pearce Creek Implementation Committee</a:t>
            </a:r>
          </a:p>
          <a:p>
            <a:r>
              <a:rPr lang="en-US" dirty="0">
                <a:solidFill>
                  <a:schemeClr val="bg1"/>
                </a:solidFill>
              </a:rPr>
              <a:t>February 16, 2018</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 b="14813"/>
          <a:stretch/>
        </p:blipFill>
        <p:spPr>
          <a:xfrm>
            <a:off x="0" y="0"/>
            <a:ext cx="9144000" cy="3171039"/>
          </a:xfrm>
          <a:prstGeom prst="rect">
            <a:avLst/>
          </a:prstGeom>
        </p:spPr>
      </p:pic>
    </p:spTree>
    <p:extLst>
      <p:ext uri="{BB962C8B-B14F-4D97-AF65-F5344CB8AC3E}">
        <p14:creationId xmlns:p14="http://schemas.microsoft.com/office/powerpoint/2010/main" val="615265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Elk River - Beach Sampling</a:t>
            </a:r>
          </a:p>
        </p:txBody>
      </p:sp>
    </p:spTree>
    <p:extLst>
      <p:ext uri="{BB962C8B-B14F-4D97-AF65-F5344CB8AC3E}">
        <p14:creationId xmlns:p14="http://schemas.microsoft.com/office/powerpoint/2010/main" val="184039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3A556E6-D1ED-4B23-B567-F87CA2E8EE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90" t="18939" r="16680" b="36134"/>
          <a:stretch/>
        </p:blipFill>
        <p:spPr>
          <a:xfrm>
            <a:off x="4186542" y="1860241"/>
            <a:ext cx="4759005" cy="4025768"/>
          </a:xfrm>
          <a:prstGeom prst="rect">
            <a:avLst/>
          </a:prstGeom>
        </p:spPr>
      </p:pic>
      <p:sp>
        <p:nvSpPr>
          <p:cNvPr id="14" name="Rectangle 13"/>
          <p:cNvSpPr/>
          <p:nvPr/>
        </p:nvSpPr>
        <p:spPr>
          <a:xfrm>
            <a:off x="0" y="-1"/>
            <a:ext cx="9144000" cy="121210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ectangle 18"/>
          <p:cNvSpPr/>
          <p:nvPr/>
        </p:nvSpPr>
        <p:spPr>
          <a:xfrm>
            <a:off x="104137" y="1518635"/>
            <a:ext cx="3923456" cy="4708981"/>
          </a:xfrm>
          <a:prstGeom prst="rect">
            <a:avLst/>
          </a:prstGeom>
        </p:spPr>
        <p:txBody>
          <a:bodyPr wrap="square">
            <a:spAutoFit/>
          </a:bodyPr>
          <a:lstStyle/>
          <a:p>
            <a:pPr marL="342900" lvl="1" indent="-342900">
              <a:spcAft>
                <a:spcPts val="1200"/>
              </a:spcAft>
              <a:buFont typeface="Arial" panose="020B0604020202020204" pitchFamily="34" charset="0"/>
              <a:buChar char="•"/>
            </a:pPr>
            <a:r>
              <a:rPr lang="en-US" sz="2000" dirty="0">
                <a:solidFill>
                  <a:schemeClr val="tx2"/>
                </a:solidFill>
                <a:sym typeface="Wingdings" panose="05000000000000000000" pitchFamily="2" charset="2"/>
              </a:rPr>
              <a:t>Samples collected in nearshore areas close to beach areas in the Elk River</a:t>
            </a:r>
          </a:p>
          <a:p>
            <a:pPr marL="342900" lvl="1" indent="-342900">
              <a:spcAft>
                <a:spcPts val="1200"/>
              </a:spcAft>
              <a:buFont typeface="Arial" panose="020B0604020202020204" pitchFamily="34" charset="0"/>
              <a:buChar char="•"/>
            </a:pPr>
            <a:r>
              <a:rPr lang="en-US" sz="2000" dirty="0">
                <a:solidFill>
                  <a:schemeClr val="tx2"/>
                </a:solidFill>
                <a:sym typeface="Wingdings" panose="05000000000000000000" pitchFamily="2" charset="2"/>
              </a:rPr>
              <a:t>Added at the request of citizens</a:t>
            </a:r>
          </a:p>
          <a:p>
            <a:pPr marL="341313" lvl="1" indent="-341313">
              <a:spcAft>
                <a:spcPts val="1200"/>
              </a:spcAft>
              <a:buFont typeface="Arial" panose="020B0604020202020204" pitchFamily="34" charset="0"/>
              <a:buChar char="•"/>
            </a:pPr>
            <a:r>
              <a:rPr lang="en-US" sz="2000" dirty="0">
                <a:solidFill>
                  <a:schemeClr val="tx2"/>
                </a:solidFill>
                <a:sym typeface="Wingdings" panose="05000000000000000000" pitchFamily="2" charset="2"/>
              </a:rPr>
              <a:t>Evaluated independently from the baseline exterior monitoring data</a:t>
            </a:r>
          </a:p>
          <a:p>
            <a:pPr marL="341313" lvl="1" indent="-341313">
              <a:spcAft>
                <a:spcPts val="1200"/>
              </a:spcAft>
              <a:buFont typeface="Arial" panose="020B0604020202020204" pitchFamily="34" charset="0"/>
              <a:buChar char="•"/>
            </a:pPr>
            <a:r>
              <a:rPr lang="en-US" sz="2000" dirty="0">
                <a:solidFill>
                  <a:schemeClr val="tx2"/>
                </a:solidFill>
                <a:sym typeface="Wingdings" panose="05000000000000000000" pitchFamily="2" charset="2"/>
              </a:rPr>
              <a:t>Included same testing program</a:t>
            </a:r>
          </a:p>
          <a:p>
            <a:pPr marL="800100" lvl="2" indent="-342900">
              <a:buFont typeface="Wingdings" panose="05000000000000000000" pitchFamily="2" charset="2"/>
              <a:buChar char="§"/>
            </a:pPr>
            <a:r>
              <a:rPr lang="en-US" sz="2000" dirty="0">
                <a:solidFill>
                  <a:schemeClr val="tx2"/>
                </a:solidFill>
                <a:sym typeface="Wingdings" panose="05000000000000000000" pitchFamily="2" charset="2"/>
              </a:rPr>
              <a:t>Sediment</a:t>
            </a:r>
          </a:p>
          <a:p>
            <a:pPr marL="800100" lvl="2" indent="-342900">
              <a:buFont typeface="Wingdings" panose="05000000000000000000" pitchFamily="2" charset="2"/>
              <a:buChar char="§"/>
            </a:pPr>
            <a:r>
              <a:rPr lang="en-US" sz="2000" dirty="0">
                <a:solidFill>
                  <a:schemeClr val="tx2"/>
                </a:solidFill>
                <a:sym typeface="Wingdings" panose="05000000000000000000" pitchFamily="2" charset="2"/>
              </a:rPr>
              <a:t>Water quality</a:t>
            </a:r>
          </a:p>
          <a:p>
            <a:pPr marL="800100" lvl="2" indent="-342900">
              <a:buFont typeface="Wingdings" panose="05000000000000000000" pitchFamily="2" charset="2"/>
              <a:buChar char="§"/>
            </a:pPr>
            <a:r>
              <a:rPr lang="en-US" sz="2000" dirty="0">
                <a:solidFill>
                  <a:schemeClr val="tx2"/>
                </a:solidFill>
                <a:sym typeface="Wingdings" panose="05000000000000000000" pitchFamily="2" charset="2"/>
              </a:rPr>
              <a:t>Benthic community</a:t>
            </a:r>
          </a:p>
          <a:p>
            <a:pPr marL="800100" lvl="2" indent="-342900">
              <a:buFont typeface="Wingdings" panose="05000000000000000000" pitchFamily="2" charset="2"/>
              <a:buChar char="§"/>
            </a:pPr>
            <a:r>
              <a:rPr lang="en-US" sz="2000" dirty="0">
                <a:solidFill>
                  <a:schemeClr val="tx2"/>
                </a:solidFill>
                <a:sym typeface="Wingdings" panose="05000000000000000000" pitchFamily="2" charset="2"/>
              </a:rPr>
              <a:t>Benthic bioassays (one location only)</a:t>
            </a:r>
          </a:p>
        </p:txBody>
      </p:sp>
      <p:sp>
        <p:nvSpPr>
          <p:cNvPr id="2" name="Title 1"/>
          <p:cNvSpPr>
            <a:spLocks noGrp="1"/>
          </p:cNvSpPr>
          <p:nvPr>
            <p:ph type="title"/>
          </p:nvPr>
        </p:nvSpPr>
        <p:spPr>
          <a:xfrm>
            <a:off x="342522" y="306530"/>
            <a:ext cx="8004810" cy="685800"/>
          </a:xfrm>
        </p:spPr>
        <p:txBody>
          <a:bodyPr/>
          <a:lstStyle/>
          <a:p>
            <a:r>
              <a:rPr lang="en-US" dirty="0"/>
              <a:t>Sampling Overview – Spring 2016</a:t>
            </a:r>
          </a:p>
        </p:txBody>
      </p:sp>
      <p:grpSp>
        <p:nvGrpSpPr>
          <p:cNvPr id="17" name="Group 16"/>
          <p:cNvGrpSpPr/>
          <p:nvPr/>
        </p:nvGrpSpPr>
        <p:grpSpPr>
          <a:xfrm>
            <a:off x="5922186" y="2274357"/>
            <a:ext cx="2913986" cy="3470094"/>
            <a:chOff x="5681015" y="2498716"/>
            <a:chExt cx="3035787" cy="3079692"/>
          </a:xfrm>
        </p:grpSpPr>
        <p:sp>
          <p:nvSpPr>
            <p:cNvPr id="3" name="Rectangle 2"/>
            <p:cNvSpPr/>
            <p:nvPr/>
          </p:nvSpPr>
          <p:spPr>
            <a:xfrm rot="1615662">
              <a:off x="5681015" y="3108850"/>
              <a:ext cx="467406" cy="9026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22737" y="2498716"/>
              <a:ext cx="932012" cy="553998"/>
            </a:xfrm>
            <a:prstGeom prst="rect">
              <a:avLst/>
            </a:prstGeom>
            <a:noFill/>
          </p:spPr>
          <p:txBody>
            <a:bodyPr wrap="square" rtlCol="0">
              <a:spAutoFit/>
            </a:bodyPr>
            <a:lstStyle/>
            <a:p>
              <a:pPr algn="ctr"/>
              <a:r>
                <a:rPr lang="en-US" sz="1000" b="1" dirty="0">
                  <a:solidFill>
                    <a:srgbClr val="FFFF00"/>
                  </a:solidFill>
                </a:rPr>
                <a:t>Elk River Connecting Channel</a:t>
              </a:r>
            </a:p>
          </p:txBody>
        </p:sp>
        <p:cxnSp>
          <p:nvCxnSpPr>
            <p:cNvPr id="7" name="Straight Arrow Connector 6"/>
            <p:cNvCxnSpPr/>
            <p:nvPr/>
          </p:nvCxnSpPr>
          <p:spPr>
            <a:xfrm flipH="1">
              <a:off x="5956765" y="2857910"/>
              <a:ext cx="331947" cy="25845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1384" t="62806" b="6289"/>
            <a:stretch/>
          </p:blipFill>
          <p:spPr>
            <a:xfrm>
              <a:off x="7910819" y="5376612"/>
              <a:ext cx="805983" cy="201796"/>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0665" t="13579" r="32538" b="49402"/>
            <a:stretch/>
          </p:blipFill>
          <p:spPr>
            <a:xfrm>
              <a:off x="8195343" y="5126016"/>
              <a:ext cx="278970" cy="201478"/>
            </a:xfrm>
            <a:prstGeom prst="rect">
              <a:avLst/>
            </a:prstGeom>
          </p:spPr>
        </p:pic>
      </p:grpSp>
      <p:sp>
        <p:nvSpPr>
          <p:cNvPr id="18" name="TextBox 17">
            <a:extLst>
              <a:ext uri="{FF2B5EF4-FFF2-40B4-BE49-F238E27FC236}">
                <a16:creationId xmlns="" xmlns:a16="http://schemas.microsoft.com/office/drawing/2014/main" id="{D51954FB-CFC7-4752-AA64-539641CA0E2A}"/>
              </a:ext>
            </a:extLst>
          </p:cNvPr>
          <p:cNvSpPr txBox="1"/>
          <p:nvPr/>
        </p:nvSpPr>
        <p:spPr>
          <a:xfrm>
            <a:off x="4949711" y="4067052"/>
            <a:ext cx="1487569" cy="830997"/>
          </a:xfrm>
          <a:prstGeom prst="rect">
            <a:avLst/>
          </a:prstGeom>
          <a:noFill/>
        </p:spPr>
        <p:txBody>
          <a:bodyPr wrap="square" rtlCol="0">
            <a:spAutoFit/>
          </a:bodyPr>
          <a:lstStyle/>
          <a:p>
            <a:pPr algn="ctr"/>
            <a:r>
              <a:rPr lang="en-US" sz="1200" b="1" dirty="0">
                <a:solidFill>
                  <a:srgbClr val="000000"/>
                </a:solidFill>
              </a:rPr>
              <a:t>Pearce Creek Dredged Material Containment Facility</a:t>
            </a:r>
          </a:p>
        </p:txBody>
      </p:sp>
    </p:spTree>
    <p:extLst>
      <p:ext uri="{BB962C8B-B14F-4D97-AF65-F5344CB8AC3E}">
        <p14:creationId xmlns:p14="http://schemas.microsoft.com/office/powerpoint/2010/main" val="221357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1630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293049" y="353641"/>
            <a:ext cx="8004810" cy="685800"/>
          </a:xfrm>
        </p:spPr>
        <p:txBody>
          <a:bodyPr/>
          <a:lstStyle/>
          <a:p>
            <a:r>
              <a:rPr lang="en-US" dirty="0"/>
              <a:t>Surface Water Results</a:t>
            </a:r>
          </a:p>
        </p:txBody>
      </p:sp>
      <p:sp>
        <p:nvSpPr>
          <p:cNvPr id="3" name="Rectangle 2"/>
          <p:cNvSpPr/>
          <p:nvPr/>
        </p:nvSpPr>
        <p:spPr>
          <a:xfrm>
            <a:off x="293049" y="1551617"/>
            <a:ext cx="5113838" cy="4247317"/>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dirty="0">
                <a:solidFill>
                  <a:schemeClr val="tx2"/>
                </a:solidFill>
              </a:rPr>
              <a:t>Locations were classified as freshwater – no measurable salinity</a:t>
            </a:r>
          </a:p>
          <a:p>
            <a:pPr marL="800100" lvl="1" indent="-342900">
              <a:spcAft>
                <a:spcPts val="1200"/>
              </a:spcAft>
              <a:buFont typeface="Myriad Pro" panose="020B0503030403020204" pitchFamily="34" charset="0"/>
              <a:buChar char="–"/>
            </a:pPr>
            <a:r>
              <a:rPr lang="en-US" sz="2000" dirty="0">
                <a:solidFill>
                  <a:schemeClr val="tx2"/>
                </a:solidFill>
              </a:rPr>
              <a:t>Previous events were classified as oligohaline (salinity of 0.5 to 5 ppt)</a:t>
            </a:r>
          </a:p>
          <a:p>
            <a:pPr marL="342900" indent="-342900">
              <a:spcAft>
                <a:spcPts val="1200"/>
              </a:spcAft>
              <a:buFont typeface="Arial" panose="020B0604020202020204" pitchFamily="34" charset="0"/>
              <a:buChar char="•"/>
            </a:pPr>
            <a:r>
              <a:rPr lang="en-US" sz="2000" dirty="0">
                <a:solidFill>
                  <a:schemeClr val="tx2"/>
                </a:solidFill>
              </a:rPr>
              <a:t>Turbidity was low (14 and 16 NTUs)</a:t>
            </a:r>
          </a:p>
          <a:p>
            <a:pPr marL="285750" indent="-285750">
              <a:spcAft>
                <a:spcPts val="1200"/>
              </a:spcAft>
              <a:buFont typeface="Arial" panose="020B0604020202020204" pitchFamily="34" charset="0"/>
              <a:buChar char="•"/>
            </a:pPr>
            <a:r>
              <a:rPr lang="en-US" sz="2000" dirty="0">
                <a:solidFill>
                  <a:schemeClr val="tx2"/>
                </a:solidFill>
              </a:rPr>
              <a:t> Chemical Testing</a:t>
            </a:r>
          </a:p>
          <a:p>
            <a:pPr marL="800100" lvl="1" indent="-342900">
              <a:spcAft>
                <a:spcPts val="600"/>
              </a:spcAft>
              <a:buFont typeface="Courier New" panose="02070309020205020404" pitchFamily="49" charset="0"/>
              <a:buChar char="-"/>
            </a:pPr>
            <a:r>
              <a:rPr lang="en-US" sz="2000" dirty="0">
                <a:solidFill>
                  <a:schemeClr val="tx2"/>
                </a:solidFill>
              </a:rPr>
              <a:t>Concentrations are very low</a:t>
            </a:r>
          </a:p>
          <a:p>
            <a:pPr marL="800100" lvl="1" indent="-342900">
              <a:spcAft>
                <a:spcPts val="600"/>
              </a:spcAft>
              <a:buFont typeface="Courier New" panose="02070309020205020404" pitchFamily="49" charset="0"/>
              <a:buChar char="-"/>
            </a:pPr>
            <a:r>
              <a:rPr lang="en-US" sz="2000" dirty="0">
                <a:solidFill>
                  <a:schemeClr val="tx2"/>
                </a:solidFill>
              </a:rPr>
              <a:t>No water criteria exceedances; well below water quality criteria</a:t>
            </a:r>
          </a:p>
          <a:p>
            <a:pPr marL="800100" lvl="1" indent="-342900">
              <a:spcAft>
                <a:spcPts val="600"/>
              </a:spcAft>
              <a:buFont typeface="Courier New" panose="02070309020205020404" pitchFamily="49" charset="0"/>
              <a:buChar char="-"/>
            </a:pPr>
            <a:r>
              <a:rPr lang="en-US" sz="2000" dirty="0">
                <a:solidFill>
                  <a:schemeClr val="tx2"/>
                </a:solidFill>
              </a:rPr>
              <a:t>Consistent with concentrations observed in previous sampling events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312" y="3921275"/>
            <a:ext cx="3151762" cy="203186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2481" y="1409053"/>
            <a:ext cx="3160593" cy="2266223"/>
          </a:xfrm>
          <a:prstGeom prst="rect">
            <a:avLst/>
          </a:prstGeom>
        </p:spPr>
      </p:pic>
    </p:spTree>
    <p:extLst>
      <p:ext uri="{BB962C8B-B14F-4D97-AF65-F5344CB8AC3E}">
        <p14:creationId xmlns:p14="http://schemas.microsoft.com/office/powerpoint/2010/main" val="267579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52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90747" y="309679"/>
            <a:ext cx="8004810" cy="685800"/>
          </a:xfrm>
        </p:spPr>
        <p:txBody>
          <a:bodyPr/>
          <a:lstStyle/>
          <a:p>
            <a:r>
              <a:rPr lang="en-US" dirty="0"/>
              <a:t>Sediment Results</a:t>
            </a:r>
          </a:p>
        </p:txBody>
      </p:sp>
      <p:sp>
        <p:nvSpPr>
          <p:cNvPr id="4" name="TextBox 3"/>
          <p:cNvSpPr txBox="1"/>
          <p:nvPr/>
        </p:nvSpPr>
        <p:spPr>
          <a:xfrm>
            <a:off x="100914" y="1454899"/>
            <a:ext cx="5916761" cy="455509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schemeClr val="tx2"/>
                </a:solidFill>
              </a:rPr>
              <a:t>Sediment Type</a:t>
            </a:r>
          </a:p>
          <a:p>
            <a:pPr marL="800100" lvl="1" indent="-342900">
              <a:spcAft>
                <a:spcPts val="1200"/>
              </a:spcAft>
              <a:buFont typeface="Courier New" panose="02070309020205020404" pitchFamily="49" charset="0"/>
              <a:buChar char="-"/>
            </a:pPr>
            <a:r>
              <a:rPr lang="en-US" sz="2000" dirty="0">
                <a:solidFill>
                  <a:schemeClr val="tx2"/>
                </a:solidFill>
              </a:rPr>
              <a:t>Location 1 was mostly sand with some shell fragments</a:t>
            </a:r>
          </a:p>
          <a:p>
            <a:pPr marL="800100" lvl="1" indent="-342900">
              <a:spcAft>
                <a:spcPts val="1200"/>
              </a:spcAft>
              <a:buFont typeface="Courier New" panose="02070309020205020404" pitchFamily="49" charset="0"/>
              <a:buChar char="-"/>
            </a:pPr>
            <a:r>
              <a:rPr lang="en-US" sz="2000" dirty="0">
                <a:solidFill>
                  <a:schemeClr val="tx2"/>
                </a:solidFill>
              </a:rPr>
              <a:t>Location 2 was primarily sand</a:t>
            </a:r>
          </a:p>
          <a:p>
            <a:pPr marL="342900" indent="-342900">
              <a:spcAft>
                <a:spcPts val="1200"/>
              </a:spcAft>
              <a:buFont typeface="Arial" panose="020B0604020202020204" pitchFamily="34" charset="0"/>
              <a:buChar char="•"/>
            </a:pPr>
            <a:r>
              <a:rPr lang="en-US" sz="2000" dirty="0">
                <a:solidFill>
                  <a:schemeClr val="tx2"/>
                </a:solidFill>
              </a:rPr>
              <a:t>Nutrients and Metals</a:t>
            </a:r>
          </a:p>
          <a:p>
            <a:pPr marL="800100" lvl="1" indent="-342900">
              <a:spcAft>
                <a:spcPts val="1200"/>
              </a:spcAft>
              <a:buFont typeface="Courier New" panose="02070309020205020404" pitchFamily="49" charset="0"/>
              <a:buChar char="-"/>
            </a:pPr>
            <a:r>
              <a:rPr lang="en-US" sz="2000" dirty="0">
                <a:solidFill>
                  <a:schemeClr val="tx2"/>
                </a:solidFill>
              </a:rPr>
              <a:t>Nutrient concentrations naturally variable</a:t>
            </a:r>
          </a:p>
          <a:p>
            <a:pPr marL="800100" lvl="1" indent="-342900">
              <a:spcAft>
                <a:spcPts val="1200"/>
              </a:spcAft>
              <a:buFont typeface="Courier New" panose="02070309020205020404" pitchFamily="49" charset="0"/>
              <a:buChar char="-"/>
            </a:pPr>
            <a:r>
              <a:rPr lang="en-US" sz="2000" dirty="0">
                <a:solidFill>
                  <a:schemeClr val="tx2"/>
                </a:solidFill>
              </a:rPr>
              <a:t>Metal concentrations generally low and well below the sediment quality criteria</a:t>
            </a:r>
          </a:p>
          <a:p>
            <a:pPr marL="800100" lvl="1" indent="-342900">
              <a:spcAft>
                <a:spcPts val="1200"/>
              </a:spcAft>
              <a:buFont typeface="Courier New" panose="02070309020205020404" pitchFamily="49" charset="0"/>
              <a:buChar char="-"/>
            </a:pPr>
            <a:r>
              <a:rPr lang="en-US" sz="2000" dirty="0">
                <a:solidFill>
                  <a:schemeClr val="tx2"/>
                </a:solidFill>
              </a:rPr>
              <a:t>None of the metals exceeded TEC values</a:t>
            </a:r>
          </a:p>
          <a:p>
            <a:pPr marL="800100" lvl="1" indent="-342900">
              <a:spcAft>
                <a:spcPts val="1200"/>
              </a:spcAft>
              <a:buFont typeface="Courier New" panose="02070309020205020404" pitchFamily="49" charset="0"/>
              <a:buChar char="-"/>
            </a:pPr>
            <a:r>
              <a:rPr lang="en-US" sz="2000" dirty="0">
                <a:solidFill>
                  <a:schemeClr val="tx2"/>
                </a:solidFill>
              </a:rPr>
              <a:t>Results consistent with Spring 2016 and Fall 2016 data</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60800" y="2602333"/>
            <a:ext cx="4483001" cy="2521688"/>
          </a:xfrm>
          <a:prstGeom prst="rect">
            <a:avLst/>
          </a:prstGeom>
        </p:spPr>
      </p:pic>
    </p:spTree>
    <p:extLst>
      <p:ext uri="{BB962C8B-B14F-4D97-AF65-F5344CB8AC3E}">
        <p14:creationId xmlns:p14="http://schemas.microsoft.com/office/powerpoint/2010/main" val="172915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14199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p:cNvSpPr>
            <a:spLocks noGrp="1"/>
          </p:cNvSpPr>
          <p:nvPr>
            <p:ph type="title"/>
          </p:nvPr>
        </p:nvSpPr>
        <p:spPr>
          <a:xfrm>
            <a:off x="275338" y="305170"/>
            <a:ext cx="8004810" cy="685800"/>
          </a:xfrm>
        </p:spPr>
        <p:txBody>
          <a:bodyPr/>
          <a:lstStyle/>
          <a:p>
            <a:r>
              <a:rPr lang="en-US" dirty="0"/>
              <a:t>Benthic Community and Bioassay Results	</a:t>
            </a:r>
          </a:p>
        </p:txBody>
      </p:sp>
      <p:sp>
        <p:nvSpPr>
          <p:cNvPr id="5" name="TextBox 4"/>
          <p:cNvSpPr txBox="1"/>
          <p:nvPr/>
        </p:nvSpPr>
        <p:spPr>
          <a:xfrm>
            <a:off x="146887" y="1238483"/>
            <a:ext cx="5315267" cy="5709255"/>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chemeClr val="tx2"/>
                </a:solidFill>
              </a:rPr>
              <a:t>Benthic Community</a:t>
            </a:r>
          </a:p>
          <a:p>
            <a:pPr marL="342900" indent="-342900">
              <a:buFont typeface="Arial" panose="020B0604020202020204" pitchFamily="34" charset="0"/>
              <a:buChar char="•"/>
            </a:pPr>
            <a:endParaRPr lang="en-US" sz="1000" dirty="0">
              <a:solidFill>
                <a:schemeClr val="tx2"/>
              </a:solidFill>
            </a:endParaRPr>
          </a:p>
          <a:p>
            <a:pPr marL="800100" lvl="1" indent="-342900">
              <a:spcAft>
                <a:spcPts val="600"/>
              </a:spcAft>
              <a:buFont typeface="Courier New" panose="02070309020205020404" pitchFamily="49" charset="0"/>
              <a:buChar char="-"/>
            </a:pPr>
            <a:r>
              <a:rPr lang="en-US" sz="2000" dirty="0">
                <a:solidFill>
                  <a:schemeClr val="tx2"/>
                </a:solidFill>
              </a:rPr>
              <a:t>Higher abundance compared to Elk River monitoring location</a:t>
            </a:r>
          </a:p>
          <a:p>
            <a:pPr marL="800100" lvl="1" indent="-342900">
              <a:spcAft>
                <a:spcPts val="600"/>
              </a:spcAft>
              <a:buFont typeface="Courier New" panose="02070309020205020404" pitchFamily="49" charset="0"/>
              <a:buChar char="-"/>
            </a:pPr>
            <a:r>
              <a:rPr lang="en-US" sz="2000" dirty="0">
                <a:solidFill>
                  <a:schemeClr val="tx2"/>
                </a:solidFill>
              </a:rPr>
              <a:t>Consistent with the results of previous sampling events</a:t>
            </a:r>
          </a:p>
          <a:p>
            <a:pPr marL="228600" indent="-228600">
              <a:buFont typeface="Arial" panose="020B0604020202020204" pitchFamily="34" charset="0"/>
              <a:buChar char="•"/>
            </a:pPr>
            <a:endParaRPr lang="en-US" sz="800" dirty="0">
              <a:solidFill>
                <a:schemeClr val="tx2"/>
              </a:solidFill>
            </a:endParaRPr>
          </a:p>
          <a:p>
            <a:pPr marL="228600" indent="-228600">
              <a:buFont typeface="Arial" panose="020B0604020202020204" pitchFamily="34" charset="0"/>
              <a:buChar char="•"/>
            </a:pPr>
            <a:r>
              <a:rPr lang="en-US" sz="2000" dirty="0">
                <a:solidFill>
                  <a:schemeClr val="tx2"/>
                </a:solidFill>
              </a:rPr>
              <a:t>Benthic Bioassays</a:t>
            </a:r>
          </a:p>
          <a:p>
            <a:endParaRPr lang="en-US" sz="1000" dirty="0">
              <a:solidFill>
                <a:schemeClr val="tx2"/>
              </a:solidFill>
            </a:endParaRPr>
          </a:p>
          <a:p>
            <a:pPr marL="800100" lvl="1" indent="-342900">
              <a:spcAft>
                <a:spcPts val="600"/>
              </a:spcAft>
              <a:buFont typeface="Courier New" panose="02070309020205020404" pitchFamily="49" charset="0"/>
              <a:buChar char="-"/>
            </a:pPr>
            <a:r>
              <a:rPr lang="en-US" sz="2000" dirty="0">
                <a:solidFill>
                  <a:schemeClr val="tx2"/>
                </a:solidFill>
              </a:rPr>
              <a:t>Location 1 was 97 percent sand (76% more than in Spring 2016 event), but bioassay was conducted to be consistent with previous events</a:t>
            </a:r>
          </a:p>
          <a:p>
            <a:pPr marL="800100" lvl="1" indent="-342900">
              <a:spcAft>
                <a:spcPts val="600"/>
              </a:spcAft>
              <a:buFont typeface="Courier New" panose="02070309020205020404" pitchFamily="49" charset="0"/>
              <a:buChar char="-"/>
            </a:pPr>
            <a:r>
              <a:rPr lang="en-US" sz="2000" dirty="0">
                <a:solidFill>
                  <a:schemeClr val="tx2"/>
                </a:solidFill>
              </a:rPr>
              <a:t>Location 1 had high survival, therefore the sediment is not toxic</a:t>
            </a:r>
          </a:p>
          <a:p>
            <a:pPr marL="800100" lvl="1" indent="-342900">
              <a:spcAft>
                <a:spcPts val="600"/>
              </a:spcAft>
              <a:buFont typeface="Courier New" panose="02070309020205020404" pitchFamily="49" charset="0"/>
              <a:buChar char="-"/>
            </a:pPr>
            <a:r>
              <a:rPr lang="en-US" sz="2000" dirty="0">
                <a:solidFill>
                  <a:schemeClr val="tx2"/>
                </a:solidFill>
              </a:rPr>
              <a:t>Location 2 was 87 percent sand and gravel, so no bioassay sample collected</a:t>
            </a:r>
          </a:p>
          <a:p>
            <a:pPr marL="285750" indent="-285750">
              <a:buFont typeface="Arial" panose="020B0604020202020204" pitchFamily="34" charset="0"/>
              <a:buChar char="•"/>
            </a:pPr>
            <a:endParaRPr lang="en-US" sz="2000" dirty="0">
              <a:solidFill>
                <a:schemeClr val="tx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823" y="1390187"/>
            <a:ext cx="3251200" cy="24384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823" y="3993656"/>
            <a:ext cx="3251200" cy="2129502"/>
          </a:xfrm>
          <a:prstGeom prst="rect">
            <a:avLst/>
          </a:prstGeom>
        </p:spPr>
      </p:pic>
    </p:spTree>
    <p:extLst>
      <p:ext uri="{BB962C8B-B14F-4D97-AF65-F5344CB8AC3E}">
        <p14:creationId xmlns:p14="http://schemas.microsoft.com/office/powerpoint/2010/main" val="260747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72" y="0"/>
            <a:ext cx="9154172" cy="117185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p:cNvSpPr>
            <a:spLocks noGrp="1"/>
          </p:cNvSpPr>
          <p:nvPr>
            <p:ph type="title"/>
          </p:nvPr>
        </p:nvSpPr>
        <p:spPr>
          <a:xfrm>
            <a:off x="314547" y="300175"/>
            <a:ext cx="8004810" cy="685800"/>
          </a:xfrm>
        </p:spPr>
        <p:txBody>
          <a:bodyPr/>
          <a:lstStyle/>
          <a:p>
            <a:r>
              <a:rPr lang="en-US" dirty="0"/>
              <a:t>Elk River - Beach Sampling Schedule</a:t>
            </a:r>
          </a:p>
        </p:txBody>
      </p:sp>
      <p:sp>
        <p:nvSpPr>
          <p:cNvPr id="5" name="TextBox 4"/>
          <p:cNvSpPr txBox="1"/>
          <p:nvPr/>
        </p:nvSpPr>
        <p:spPr>
          <a:xfrm>
            <a:off x="247333" y="1614840"/>
            <a:ext cx="4590997" cy="317009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schemeClr val="tx2"/>
                </a:solidFill>
              </a:rPr>
              <a:t>This was the third round of sampling at these locations</a:t>
            </a:r>
          </a:p>
          <a:p>
            <a:pPr marL="342900" indent="-342900">
              <a:spcAft>
                <a:spcPts val="1200"/>
              </a:spcAft>
              <a:buFont typeface="Arial" panose="020B0604020202020204" pitchFamily="34" charset="0"/>
              <a:buChar char="•"/>
            </a:pPr>
            <a:r>
              <a:rPr lang="en-US" sz="2000" dirty="0">
                <a:solidFill>
                  <a:schemeClr val="tx2"/>
                </a:solidFill>
              </a:rPr>
              <a:t>These data establish the “existing” condition for water, sediment, and benthic community </a:t>
            </a:r>
          </a:p>
          <a:p>
            <a:pPr marL="342900" indent="-342900">
              <a:spcAft>
                <a:spcPts val="1200"/>
              </a:spcAft>
              <a:buFont typeface="Arial" panose="020B0604020202020204" pitchFamily="34" charset="0"/>
              <a:buChar char="•"/>
            </a:pPr>
            <a:r>
              <a:rPr lang="en-US" sz="2000" dirty="0">
                <a:solidFill>
                  <a:schemeClr val="tx2"/>
                </a:solidFill>
              </a:rPr>
              <a:t>Data will be used to evaluate if there are any changes to the nearshore Elk River environmental conditions over time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597610" y="2063973"/>
            <a:ext cx="4340512" cy="3255384"/>
          </a:xfrm>
          <a:prstGeom prst="rect">
            <a:avLst/>
          </a:prstGeom>
        </p:spPr>
      </p:pic>
    </p:spTree>
    <p:extLst>
      <p:ext uri="{BB962C8B-B14F-4D97-AF65-F5344CB8AC3E}">
        <p14:creationId xmlns:p14="http://schemas.microsoft.com/office/powerpoint/2010/main" val="1375958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28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50545" y="381000"/>
            <a:ext cx="8004810" cy="685800"/>
          </a:xfrm>
        </p:spPr>
        <p:txBody>
          <a:bodyPr/>
          <a:lstStyle/>
          <a:p>
            <a:r>
              <a:rPr lang="en-US" dirty="0">
                <a:solidFill>
                  <a:schemeClr val="bg1"/>
                </a:solidFill>
              </a:rPr>
              <a:t>Questions/Discussion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6800"/>
            <a:ext cx="9144000" cy="5143500"/>
          </a:xfrm>
          <a:prstGeom prst="rect">
            <a:avLst/>
          </a:prstGeom>
        </p:spPr>
      </p:pic>
    </p:spTree>
    <p:extLst>
      <p:ext uri="{BB962C8B-B14F-4D97-AF65-F5344CB8AC3E}">
        <p14:creationId xmlns:p14="http://schemas.microsoft.com/office/powerpoint/2010/main" val="361605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16" y="277483"/>
            <a:ext cx="8004810" cy="685800"/>
          </a:xfrm>
        </p:spPr>
        <p:txBody>
          <a:bodyPr/>
          <a:lstStyle/>
          <a:p>
            <a:r>
              <a:rPr lang="en-US" dirty="0"/>
              <a:t>Project Overview</a:t>
            </a:r>
          </a:p>
        </p:txBody>
      </p:sp>
      <p:sp>
        <p:nvSpPr>
          <p:cNvPr id="3" name="TextBox 2"/>
          <p:cNvSpPr txBox="1"/>
          <p:nvPr/>
        </p:nvSpPr>
        <p:spPr>
          <a:xfrm>
            <a:off x="283022" y="1490862"/>
            <a:ext cx="8387973" cy="47089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u="sng" dirty="0">
                <a:solidFill>
                  <a:schemeClr val="tx2"/>
                </a:solidFill>
              </a:rPr>
              <a:t>Objective</a:t>
            </a:r>
            <a:r>
              <a:rPr lang="en-US" sz="2000" dirty="0">
                <a:solidFill>
                  <a:schemeClr val="tx2"/>
                </a:solidFill>
              </a:rPr>
              <a:t>: Collect data from monitoring locations to establish baseline conditions that will be used to monitor environmental conditions after dredged material placement starts</a:t>
            </a:r>
          </a:p>
          <a:p>
            <a:pPr marL="342900" indent="-342900">
              <a:spcAft>
                <a:spcPts val="1200"/>
              </a:spcAft>
              <a:buFont typeface="Arial" panose="020B0604020202020204" pitchFamily="34" charset="0"/>
              <a:buChar char="•"/>
            </a:pPr>
            <a:r>
              <a:rPr lang="en-US" sz="2000" dirty="0">
                <a:solidFill>
                  <a:schemeClr val="tx2"/>
                </a:solidFill>
              </a:rPr>
              <a:t>Previous sampling events were conducted in Fall 2015, Spring 2016, and  Fall 2016</a:t>
            </a:r>
          </a:p>
          <a:p>
            <a:pPr marL="342900" indent="-342900">
              <a:spcAft>
                <a:spcPts val="1200"/>
              </a:spcAft>
              <a:buFont typeface="Arial" panose="020B0604020202020204" pitchFamily="34" charset="0"/>
              <a:buChar char="•"/>
            </a:pPr>
            <a:r>
              <a:rPr lang="en-US" sz="2000" dirty="0">
                <a:solidFill>
                  <a:schemeClr val="tx2"/>
                </a:solidFill>
              </a:rPr>
              <a:t>Testing program included:</a:t>
            </a:r>
          </a:p>
          <a:p>
            <a:pPr marL="800100" lvl="1" indent="-342900">
              <a:spcAft>
                <a:spcPts val="1200"/>
              </a:spcAft>
              <a:buFont typeface="Courier New" panose="02070309020205020404" pitchFamily="49" charset="0"/>
              <a:buChar char="-"/>
            </a:pPr>
            <a:r>
              <a:rPr lang="en-US" sz="2000" dirty="0">
                <a:solidFill>
                  <a:schemeClr val="tx2"/>
                </a:solidFill>
                <a:sym typeface="Wingdings" panose="05000000000000000000" pitchFamily="2" charset="2"/>
              </a:rPr>
              <a:t>Surface water quality</a:t>
            </a:r>
          </a:p>
          <a:p>
            <a:pPr marL="800100" lvl="1" indent="-342900">
              <a:spcAft>
                <a:spcPts val="1200"/>
              </a:spcAft>
              <a:buFont typeface="Courier New" panose="02070309020205020404" pitchFamily="49" charset="0"/>
              <a:buChar char="-"/>
            </a:pPr>
            <a:r>
              <a:rPr lang="en-US" sz="2000" dirty="0">
                <a:solidFill>
                  <a:schemeClr val="tx2"/>
                </a:solidFill>
                <a:sym typeface="Wingdings" panose="05000000000000000000" pitchFamily="2" charset="2"/>
              </a:rPr>
              <a:t>Sediment chemistry – testing of target chemicals</a:t>
            </a:r>
          </a:p>
          <a:p>
            <a:pPr marL="800100" lvl="1" indent="-342900">
              <a:spcAft>
                <a:spcPts val="1200"/>
              </a:spcAft>
              <a:buFont typeface="Courier New" panose="02070309020205020404" pitchFamily="49" charset="0"/>
              <a:buChar char="-"/>
            </a:pPr>
            <a:r>
              <a:rPr lang="en-US" sz="2000" dirty="0">
                <a:solidFill>
                  <a:schemeClr val="tx2"/>
                </a:solidFill>
                <a:sym typeface="Wingdings" panose="05000000000000000000" pitchFamily="2" charset="2"/>
              </a:rPr>
              <a:t>Sediment bioassays – 10-day tests that evaluate organism survival </a:t>
            </a:r>
          </a:p>
          <a:p>
            <a:pPr marL="800100" lvl="1" indent="-342900">
              <a:spcAft>
                <a:spcPts val="1200"/>
              </a:spcAft>
              <a:buFont typeface="Courier New" panose="02070309020205020404" pitchFamily="49" charset="0"/>
              <a:buChar char="-"/>
            </a:pPr>
            <a:r>
              <a:rPr lang="en-US" sz="2000" dirty="0">
                <a:solidFill>
                  <a:schemeClr val="tx2"/>
                </a:solidFill>
                <a:sym typeface="Wingdings" panose="05000000000000000000" pitchFamily="2" charset="2"/>
              </a:rPr>
              <a:t>Benthic community – Identification of bottom-dwelling organisms, including number of species (diversity) and number of organisms (abundance)</a:t>
            </a:r>
          </a:p>
        </p:txBody>
      </p:sp>
    </p:spTree>
    <p:extLst>
      <p:ext uri="{BB962C8B-B14F-4D97-AF65-F5344CB8AC3E}">
        <p14:creationId xmlns:p14="http://schemas.microsoft.com/office/powerpoint/2010/main" val="308985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2DCE117-5A6B-4F2E-A4A0-18B9AEC805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24" t="15559" r="8755" b="35378"/>
          <a:stretch/>
        </p:blipFill>
        <p:spPr>
          <a:xfrm>
            <a:off x="3560089" y="1463910"/>
            <a:ext cx="5351837" cy="4475715"/>
          </a:xfrm>
          <a:prstGeom prst="rect">
            <a:avLst/>
          </a:prstGeom>
        </p:spPr>
      </p:pic>
      <p:sp>
        <p:nvSpPr>
          <p:cNvPr id="2" name="Title 1"/>
          <p:cNvSpPr>
            <a:spLocks noGrp="1"/>
          </p:cNvSpPr>
          <p:nvPr>
            <p:ph type="title"/>
          </p:nvPr>
        </p:nvSpPr>
        <p:spPr>
          <a:xfrm>
            <a:off x="338385" y="264465"/>
            <a:ext cx="8004810" cy="685800"/>
          </a:xfrm>
        </p:spPr>
        <p:txBody>
          <a:bodyPr/>
          <a:lstStyle/>
          <a:p>
            <a:r>
              <a:rPr lang="en-US" dirty="0"/>
              <a:t>Sampling Overview – Spring 2017</a:t>
            </a:r>
          </a:p>
        </p:txBody>
      </p:sp>
      <p:sp>
        <p:nvSpPr>
          <p:cNvPr id="40" name="TextBox 39"/>
          <p:cNvSpPr txBox="1"/>
          <p:nvPr/>
        </p:nvSpPr>
        <p:spPr>
          <a:xfrm>
            <a:off x="-34980" y="1249024"/>
            <a:ext cx="3352214" cy="3554819"/>
          </a:xfrm>
          <a:prstGeom prst="rect">
            <a:avLst/>
          </a:prstGeom>
          <a:noFill/>
        </p:spPr>
        <p:txBody>
          <a:bodyPr wrap="square" rtlCol="0">
            <a:spAutoFit/>
          </a:bodyPr>
          <a:lstStyle/>
          <a:p>
            <a:pPr marL="342900" indent="-225425">
              <a:spcAft>
                <a:spcPts val="600"/>
              </a:spcAft>
              <a:buFont typeface="Arial" panose="020B0604020202020204" pitchFamily="34" charset="0"/>
              <a:buChar char="•"/>
            </a:pPr>
            <a:r>
              <a:rPr lang="en-US" sz="2000" dirty="0">
                <a:solidFill>
                  <a:schemeClr val="tx2"/>
                </a:solidFill>
              </a:rPr>
              <a:t>10 Sampling Locations:</a:t>
            </a:r>
          </a:p>
          <a:p>
            <a:pPr marL="569913" indent="-225425">
              <a:spcAft>
                <a:spcPts val="600"/>
              </a:spcAft>
              <a:buFont typeface="Courier New" panose="02070309020205020404" pitchFamily="49" charset="0"/>
              <a:buChar char="-"/>
            </a:pPr>
            <a:r>
              <a:rPr lang="en-US" sz="2000" dirty="0">
                <a:solidFill>
                  <a:schemeClr val="tx2"/>
                </a:solidFill>
              </a:rPr>
              <a:t>7 Pearce Creek Lake monitoring locations </a:t>
            </a:r>
          </a:p>
          <a:p>
            <a:pPr marL="569913" indent="-225425">
              <a:spcAft>
                <a:spcPts val="600"/>
              </a:spcAft>
              <a:buFont typeface="Courier New" panose="02070309020205020404" pitchFamily="49" charset="0"/>
              <a:buChar char="-"/>
            </a:pPr>
            <a:r>
              <a:rPr lang="en-US" sz="2000" dirty="0">
                <a:solidFill>
                  <a:schemeClr val="tx2"/>
                </a:solidFill>
              </a:rPr>
              <a:t>1 Pearce Creek Lake reference </a:t>
            </a:r>
            <a:r>
              <a:rPr lang="en-US" sz="2000" dirty="0" smtClean="0">
                <a:solidFill>
                  <a:schemeClr val="tx2"/>
                </a:solidFill>
              </a:rPr>
              <a:t>site</a:t>
            </a:r>
            <a:endParaRPr lang="en-US" sz="2000" dirty="0">
              <a:solidFill>
                <a:schemeClr val="tx2"/>
              </a:solidFill>
            </a:endParaRPr>
          </a:p>
          <a:p>
            <a:pPr marL="569913" indent="-225425">
              <a:spcAft>
                <a:spcPts val="600"/>
              </a:spcAft>
              <a:buFont typeface="Courier New" panose="02070309020205020404" pitchFamily="49" charset="0"/>
              <a:buChar char="-"/>
            </a:pPr>
            <a:r>
              <a:rPr lang="en-US" sz="2000" dirty="0">
                <a:solidFill>
                  <a:schemeClr val="tx2"/>
                </a:solidFill>
              </a:rPr>
              <a:t>1 Elk River monitoring location</a:t>
            </a:r>
          </a:p>
          <a:p>
            <a:pPr marL="569913" indent="-225425">
              <a:spcAft>
                <a:spcPts val="600"/>
              </a:spcAft>
              <a:buFont typeface="Courier New" panose="02070309020205020404" pitchFamily="49" charset="0"/>
              <a:buChar char="-"/>
            </a:pPr>
            <a:r>
              <a:rPr lang="en-US" sz="2000" dirty="0">
                <a:solidFill>
                  <a:schemeClr val="tx2"/>
                </a:solidFill>
              </a:rPr>
              <a:t>1 Elk River reference </a:t>
            </a:r>
            <a:r>
              <a:rPr lang="en-US" sz="2000" dirty="0" smtClean="0">
                <a:solidFill>
                  <a:schemeClr val="tx2"/>
                </a:solidFill>
              </a:rPr>
              <a:t>site</a:t>
            </a:r>
          </a:p>
          <a:p>
            <a:pPr marL="569913" indent="-225425">
              <a:spcAft>
                <a:spcPts val="600"/>
              </a:spcAft>
              <a:buFont typeface="Courier New" panose="02070309020205020404" pitchFamily="49" charset="0"/>
              <a:buChar char="-"/>
            </a:pPr>
            <a:endParaRPr lang="en-US" sz="2000" dirty="0">
              <a:solidFill>
                <a:schemeClr val="tx2"/>
              </a:solidFill>
            </a:endParaRPr>
          </a:p>
        </p:txBody>
      </p:sp>
      <p:sp>
        <p:nvSpPr>
          <p:cNvPr id="3" name="Rectangle 2"/>
          <p:cNvSpPr/>
          <p:nvPr/>
        </p:nvSpPr>
        <p:spPr>
          <a:xfrm rot="1615662">
            <a:off x="5299553" y="2911101"/>
            <a:ext cx="460871" cy="9305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56969" y="2321479"/>
            <a:ext cx="1016810" cy="571128"/>
          </a:xfrm>
          <a:prstGeom prst="rect">
            <a:avLst/>
          </a:prstGeom>
          <a:noFill/>
        </p:spPr>
        <p:txBody>
          <a:bodyPr wrap="square" rtlCol="0">
            <a:spAutoFit/>
          </a:bodyPr>
          <a:lstStyle/>
          <a:p>
            <a:pPr algn="ctr"/>
            <a:r>
              <a:rPr lang="en-US" sz="1000" b="1" dirty="0">
                <a:solidFill>
                  <a:srgbClr val="FFFF00"/>
                </a:solidFill>
              </a:rPr>
              <a:t>Elk River Connecting Channel</a:t>
            </a:r>
          </a:p>
        </p:txBody>
      </p:sp>
      <p:cxnSp>
        <p:nvCxnSpPr>
          <p:cNvPr id="7" name="Straight Arrow Connector 6"/>
          <p:cNvCxnSpPr/>
          <p:nvPr/>
        </p:nvCxnSpPr>
        <p:spPr>
          <a:xfrm flipH="1">
            <a:off x="5591773" y="2664082"/>
            <a:ext cx="327306" cy="26644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1384" t="62806" b="6289"/>
          <a:stretch/>
        </p:blipFill>
        <p:spPr>
          <a:xfrm>
            <a:off x="7849097" y="5594846"/>
            <a:ext cx="794714" cy="208036"/>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0665" t="13579" r="32538" b="49402"/>
          <a:stretch/>
        </p:blipFill>
        <p:spPr>
          <a:xfrm>
            <a:off x="8079666" y="5356875"/>
            <a:ext cx="275070" cy="207708"/>
          </a:xfrm>
          <a:prstGeom prst="rect">
            <a:avLst/>
          </a:prstGeom>
        </p:spPr>
      </p:pic>
      <p:sp>
        <p:nvSpPr>
          <p:cNvPr id="19" name="Rectangle 18"/>
          <p:cNvSpPr/>
          <p:nvPr/>
        </p:nvSpPr>
        <p:spPr>
          <a:xfrm>
            <a:off x="77372" y="4241144"/>
            <a:ext cx="3127510" cy="1554272"/>
          </a:xfrm>
          <a:prstGeom prst="rect">
            <a:avLst/>
          </a:prstGeom>
        </p:spPr>
        <p:txBody>
          <a:bodyPr wrap="square">
            <a:spAutoFit/>
          </a:bodyPr>
          <a:lstStyle/>
          <a:p>
            <a:pPr marL="341313" lvl="1" indent="-341313">
              <a:spcAft>
                <a:spcPts val="1200"/>
              </a:spcAft>
              <a:buFont typeface="Arial" panose="020B0604020202020204" pitchFamily="34" charset="0"/>
              <a:buChar char="•"/>
            </a:pPr>
            <a:endParaRPr lang="en-US" sz="500" dirty="0" smtClean="0">
              <a:solidFill>
                <a:schemeClr val="tx2"/>
              </a:solidFill>
              <a:sym typeface="Wingdings" panose="05000000000000000000" pitchFamily="2" charset="2"/>
            </a:endParaRPr>
          </a:p>
          <a:p>
            <a:pPr marL="341313" lvl="1" indent="-341313">
              <a:spcAft>
                <a:spcPts val="1200"/>
              </a:spcAft>
              <a:buFont typeface="Arial" panose="020B0604020202020204" pitchFamily="34" charset="0"/>
              <a:buChar char="•"/>
            </a:pPr>
            <a:r>
              <a:rPr lang="en-US" sz="2000" dirty="0" smtClean="0">
                <a:solidFill>
                  <a:schemeClr val="tx2"/>
                </a:solidFill>
                <a:sym typeface="Wingdings" panose="05000000000000000000" pitchFamily="2" charset="2"/>
              </a:rPr>
              <a:t>Reference sites </a:t>
            </a:r>
            <a:r>
              <a:rPr lang="en-US" sz="2000" dirty="0">
                <a:solidFill>
                  <a:schemeClr val="tx2"/>
                </a:solidFill>
                <a:sym typeface="Wingdings" panose="05000000000000000000" pitchFamily="2" charset="2"/>
              </a:rPr>
              <a:t>represent areas that are outside of the influence of the DMCF</a:t>
            </a:r>
          </a:p>
        </p:txBody>
      </p:sp>
      <p:sp>
        <p:nvSpPr>
          <p:cNvPr id="10" name="TextBox 9">
            <a:extLst>
              <a:ext uri="{FF2B5EF4-FFF2-40B4-BE49-F238E27FC236}">
                <a16:creationId xmlns="" xmlns:a16="http://schemas.microsoft.com/office/drawing/2014/main" id="{A9066E89-D27D-42E2-8497-02A406C0D53D}"/>
              </a:ext>
            </a:extLst>
          </p:cNvPr>
          <p:cNvSpPr txBox="1"/>
          <p:nvPr/>
        </p:nvSpPr>
        <p:spPr>
          <a:xfrm>
            <a:off x="4258734" y="4076192"/>
            <a:ext cx="1498236" cy="830997"/>
          </a:xfrm>
          <a:prstGeom prst="rect">
            <a:avLst/>
          </a:prstGeom>
          <a:noFill/>
        </p:spPr>
        <p:txBody>
          <a:bodyPr wrap="square" rtlCol="0">
            <a:spAutoFit/>
          </a:bodyPr>
          <a:lstStyle/>
          <a:p>
            <a:pPr algn="ctr"/>
            <a:r>
              <a:rPr lang="en-US" sz="1200" b="1" dirty="0">
                <a:solidFill>
                  <a:srgbClr val="000000"/>
                </a:solidFill>
              </a:rPr>
              <a:t>Pearce Creek Dredged Material Containment Facility</a:t>
            </a:r>
          </a:p>
        </p:txBody>
      </p:sp>
    </p:spTree>
    <p:extLst>
      <p:ext uri="{BB962C8B-B14F-4D97-AF65-F5344CB8AC3E}">
        <p14:creationId xmlns:p14="http://schemas.microsoft.com/office/powerpoint/2010/main" val="344007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137" y="248620"/>
            <a:ext cx="8004810" cy="685800"/>
          </a:xfrm>
        </p:spPr>
        <p:txBody>
          <a:bodyPr/>
          <a:lstStyle/>
          <a:p>
            <a:r>
              <a:rPr lang="en-US" dirty="0"/>
              <a:t>Surface Water Results</a:t>
            </a:r>
          </a:p>
        </p:txBody>
      </p:sp>
      <p:sp>
        <p:nvSpPr>
          <p:cNvPr id="3" name="Rectangle 2"/>
          <p:cNvSpPr/>
          <p:nvPr/>
        </p:nvSpPr>
        <p:spPr>
          <a:xfrm>
            <a:off x="352137" y="1503291"/>
            <a:ext cx="5290579" cy="4585871"/>
          </a:xfrm>
          <a:prstGeom prst="rect">
            <a:avLst/>
          </a:prstGeom>
        </p:spPr>
        <p:txBody>
          <a:bodyPr wrap="square">
            <a:spAutoFit/>
          </a:bodyPr>
          <a:lstStyle/>
          <a:p>
            <a:pPr marL="228600" indent="-228600">
              <a:spcAft>
                <a:spcPts val="1200"/>
              </a:spcAft>
              <a:buFont typeface="Arial" panose="020B0604020202020204" pitchFamily="34" charset="0"/>
              <a:buChar char="•"/>
            </a:pPr>
            <a:r>
              <a:rPr lang="en-US" dirty="0">
                <a:solidFill>
                  <a:schemeClr val="tx2"/>
                </a:solidFill>
              </a:rPr>
              <a:t>Turbidity </a:t>
            </a:r>
          </a:p>
          <a:p>
            <a:pPr marL="800100" lvl="1" indent="-342900">
              <a:spcAft>
                <a:spcPts val="600"/>
              </a:spcAft>
              <a:buFont typeface="Courier New" panose="02070309020205020404" pitchFamily="49" charset="0"/>
              <a:buChar char="-"/>
            </a:pPr>
            <a:r>
              <a:rPr lang="en-US" dirty="0">
                <a:solidFill>
                  <a:schemeClr val="tx2"/>
                </a:solidFill>
              </a:rPr>
              <a:t>Highly variable at Pearce Creek Lake locations because of natural factors (i.e., bank erosion, algae, and </a:t>
            </a:r>
            <a:r>
              <a:rPr lang="en-US" dirty="0" err="1">
                <a:solidFill>
                  <a:schemeClr val="tx2"/>
                </a:solidFill>
              </a:rPr>
              <a:t>stormwater</a:t>
            </a:r>
            <a:r>
              <a:rPr lang="en-US" dirty="0">
                <a:solidFill>
                  <a:schemeClr val="tx2"/>
                </a:solidFill>
              </a:rPr>
              <a:t> runoff)</a:t>
            </a:r>
          </a:p>
          <a:p>
            <a:pPr marL="800100" lvl="1" indent="-342900">
              <a:spcAft>
                <a:spcPts val="600"/>
              </a:spcAft>
              <a:buFont typeface="Courier New" panose="02070309020205020404" pitchFamily="49" charset="0"/>
              <a:buChar char="-"/>
            </a:pPr>
            <a:r>
              <a:rPr lang="en-US" dirty="0">
                <a:solidFill>
                  <a:schemeClr val="tx2"/>
                </a:solidFill>
              </a:rPr>
              <a:t>Elevated turbidity observed at locations   PCL-01(38 NTU) and PCL-05 (36 NTU), compared to the reference site (24 NTU)</a:t>
            </a:r>
          </a:p>
          <a:p>
            <a:pPr marL="1257300" lvl="2" indent="-342900">
              <a:spcAft>
                <a:spcPts val="600"/>
              </a:spcAft>
              <a:buFont typeface="Courier New" panose="02070309020205020404" pitchFamily="49" charset="0"/>
              <a:buChar char="-"/>
            </a:pPr>
            <a:endParaRPr lang="en-US" dirty="0">
              <a:solidFill>
                <a:schemeClr val="tx2"/>
              </a:solidFill>
            </a:endParaRPr>
          </a:p>
          <a:p>
            <a:pPr marL="228600" indent="-228600">
              <a:spcAft>
                <a:spcPts val="1200"/>
              </a:spcAft>
              <a:buFont typeface="Arial" panose="020B0604020202020204" pitchFamily="34" charset="0"/>
              <a:buChar char="•"/>
            </a:pPr>
            <a:r>
              <a:rPr lang="en-US" dirty="0">
                <a:solidFill>
                  <a:schemeClr val="tx2"/>
                </a:solidFill>
              </a:rPr>
              <a:t>Chemical Testing</a:t>
            </a:r>
          </a:p>
          <a:p>
            <a:pPr marL="800100" lvl="1" indent="-342900">
              <a:spcAft>
                <a:spcPts val="600"/>
              </a:spcAft>
              <a:buFont typeface="Courier New" panose="02070309020205020404" pitchFamily="49" charset="0"/>
              <a:buChar char="-"/>
            </a:pPr>
            <a:r>
              <a:rPr lang="en-US" dirty="0">
                <a:solidFill>
                  <a:schemeClr val="tx2"/>
                </a:solidFill>
              </a:rPr>
              <a:t>Low concentrations overall; generally consistent with results from previous sampling events</a:t>
            </a:r>
          </a:p>
          <a:p>
            <a:pPr marL="800100" lvl="1" indent="-342900">
              <a:spcAft>
                <a:spcPts val="600"/>
              </a:spcAft>
              <a:buFont typeface="Courier New" panose="02070309020205020404" pitchFamily="49" charset="0"/>
              <a:buChar char="-"/>
            </a:pPr>
            <a:r>
              <a:rPr lang="en-US" dirty="0">
                <a:solidFill>
                  <a:schemeClr val="tx2"/>
                </a:solidFill>
              </a:rPr>
              <a:t>None of the samples exceeded water quality criteria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489" y="3906212"/>
            <a:ext cx="2910980" cy="21832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589" y="1387463"/>
            <a:ext cx="2930781" cy="2198086"/>
          </a:xfrm>
          <a:prstGeom prst="rect">
            <a:avLst/>
          </a:prstGeom>
        </p:spPr>
      </p:pic>
      <p:sp>
        <p:nvSpPr>
          <p:cNvPr id="6" name="TextBox 5"/>
          <p:cNvSpPr txBox="1"/>
          <p:nvPr/>
        </p:nvSpPr>
        <p:spPr>
          <a:xfrm>
            <a:off x="6676362" y="3585549"/>
            <a:ext cx="1283236" cy="276999"/>
          </a:xfrm>
          <a:prstGeom prst="rect">
            <a:avLst/>
          </a:prstGeom>
          <a:noFill/>
        </p:spPr>
        <p:txBody>
          <a:bodyPr wrap="none" rtlCol="0">
            <a:spAutoFit/>
          </a:bodyPr>
          <a:lstStyle/>
          <a:p>
            <a:pPr algn="ctr"/>
            <a:r>
              <a:rPr lang="en-US" sz="1200" b="1" dirty="0">
                <a:solidFill>
                  <a:srgbClr val="000000"/>
                </a:solidFill>
              </a:rPr>
              <a:t>Location PCL-01</a:t>
            </a:r>
          </a:p>
        </p:txBody>
      </p:sp>
      <p:sp>
        <p:nvSpPr>
          <p:cNvPr id="7" name="TextBox 6"/>
          <p:cNvSpPr txBox="1"/>
          <p:nvPr/>
        </p:nvSpPr>
        <p:spPr>
          <a:xfrm>
            <a:off x="6777101" y="6089162"/>
            <a:ext cx="1283236" cy="276999"/>
          </a:xfrm>
          <a:prstGeom prst="rect">
            <a:avLst/>
          </a:prstGeom>
          <a:noFill/>
        </p:spPr>
        <p:txBody>
          <a:bodyPr wrap="none" rtlCol="0">
            <a:spAutoFit/>
          </a:bodyPr>
          <a:lstStyle/>
          <a:p>
            <a:pPr algn="ctr"/>
            <a:r>
              <a:rPr lang="en-US" sz="1200" b="1" dirty="0">
                <a:solidFill>
                  <a:srgbClr val="000000"/>
                </a:solidFill>
              </a:rPr>
              <a:t>Location PCL-05</a:t>
            </a:r>
          </a:p>
        </p:txBody>
      </p:sp>
    </p:spTree>
    <p:extLst>
      <p:ext uri="{BB962C8B-B14F-4D97-AF65-F5344CB8AC3E}">
        <p14:creationId xmlns:p14="http://schemas.microsoft.com/office/powerpoint/2010/main" val="181678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02" y="223150"/>
            <a:ext cx="8004810" cy="685800"/>
          </a:xfrm>
        </p:spPr>
        <p:txBody>
          <a:bodyPr/>
          <a:lstStyle/>
          <a:p>
            <a:r>
              <a:rPr lang="en-US" dirty="0"/>
              <a:t>Sediment Results</a:t>
            </a:r>
          </a:p>
        </p:txBody>
      </p:sp>
      <p:sp>
        <p:nvSpPr>
          <p:cNvPr id="4" name="TextBox 3"/>
          <p:cNvSpPr txBox="1"/>
          <p:nvPr/>
        </p:nvSpPr>
        <p:spPr>
          <a:xfrm>
            <a:off x="298215" y="1492394"/>
            <a:ext cx="5580072" cy="5093702"/>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000" dirty="0">
                <a:solidFill>
                  <a:schemeClr val="tx2"/>
                </a:solidFill>
              </a:rPr>
              <a:t>Sediment Type</a:t>
            </a:r>
          </a:p>
          <a:p>
            <a:pPr marL="800100" lvl="1" indent="-342900">
              <a:spcAft>
                <a:spcPts val="600"/>
              </a:spcAft>
              <a:buFont typeface="Courier New" panose="02070309020205020404" pitchFamily="49" charset="0"/>
              <a:buChar char="-"/>
            </a:pPr>
            <a:r>
              <a:rPr lang="en-US" sz="2000" dirty="0">
                <a:solidFill>
                  <a:schemeClr val="tx2"/>
                </a:solidFill>
              </a:rPr>
              <a:t>Pearce Creek Lake sediment comprised of silts and clays, with some sand at PCL-07</a:t>
            </a:r>
          </a:p>
          <a:p>
            <a:pPr marL="800100" lvl="1" indent="-342900">
              <a:spcAft>
                <a:spcPts val="600"/>
              </a:spcAft>
              <a:buFont typeface="Courier New" panose="02070309020205020404" pitchFamily="49" charset="0"/>
              <a:buChar char="-"/>
            </a:pPr>
            <a:r>
              <a:rPr lang="en-US" sz="2000" dirty="0">
                <a:solidFill>
                  <a:schemeClr val="tx2"/>
                </a:solidFill>
              </a:rPr>
              <a:t>Elk River monitoring location and reference location were comprised of silty clays, with a lot of shell material</a:t>
            </a:r>
            <a:endParaRPr lang="en-US" sz="1400" dirty="0">
              <a:solidFill>
                <a:schemeClr val="tx2"/>
              </a:solidFill>
            </a:endParaRPr>
          </a:p>
          <a:p>
            <a:pPr marL="228600" indent="-228600">
              <a:spcAft>
                <a:spcPts val="1200"/>
              </a:spcAft>
              <a:buFont typeface="Arial" panose="020B0604020202020204" pitchFamily="34" charset="0"/>
              <a:buChar char="•"/>
            </a:pPr>
            <a:r>
              <a:rPr lang="en-US" sz="2000" dirty="0">
                <a:solidFill>
                  <a:schemeClr val="tx2"/>
                </a:solidFill>
              </a:rPr>
              <a:t>Nutrients and Metals</a:t>
            </a:r>
          </a:p>
          <a:p>
            <a:pPr marL="800100" lvl="1" indent="-342900">
              <a:spcAft>
                <a:spcPts val="600"/>
              </a:spcAft>
              <a:buFont typeface="Courier New" panose="02070309020205020404" pitchFamily="49" charset="0"/>
              <a:buChar char="-"/>
            </a:pPr>
            <a:r>
              <a:rPr lang="en-US" sz="2000" dirty="0">
                <a:solidFill>
                  <a:schemeClr val="tx2"/>
                </a:solidFill>
              </a:rPr>
              <a:t>Nutrient concentrations naturally variable at all locations</a:t>
            </a:r>
          </a:p>
          <a:p>
            <a:pPr marL="800100" lvl="1" indent="-342900">
              <a:spcAft>
                <a:spcPts val="600"/>
              </a:spcAft>
              <a:buFont typeface="Courier New" panose="02070309020205020404" pitchFamily="49" charset="0"/>
              <a:buChar char="-"/>
            </a:pPr>
            <a:r>
              <a:rPr lang="en-US" sz="2000" dirty="0">
                <a:solidFill>
                  <a:schemeClr val="tx2"/>
                </a:solidFill>
              </a:rPr>
              <a:t>Overall, concentrations of metals were below screening values at both the Pearce Creek Lake and Elk River monitoring and reference locations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887" y="4029569"/>
            <a:ext cx="2801092" cy="1940417"/>
          </a:xfrm>
          <a:prstGeom prst="rect">
            <a:avLst/>
          </a:prstGeom>
          <a:ln>
            <a:noFill/>
          </a:ln>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b="10601"/>
          <a:stretch/>
        </p:blipFill>
        <p:spPr>
          <a:xfrm>
            <a:off x="6063886" y="1638699"/>
            <a:ext cx="2801092" cy="1878129"/>
          </a:xfrm>
          <a:prstGeom prst="rect">
            <a:avLst/>
          </a:prstGeom>
        </p:spPr>
      </p:pic>
      <p:sp>
        <p:nvSpPr>
          <p:cNvPr id="20" name="TextBox 19"/>
          <p:cNvSpPr txBox="1"/>
          <p:nvPr/>
        </p:nvSpPr>
        <p:spPr>
          <a:xfrm>
            <a:off x="6157825" y="3508331"/>
            <a:ext cx="2613215" cy="415498"/>
          </a:xfrm>
          <a:prstGeom prst="rect">
            <a:avLst/>
          </a:prstGeom>
          <a:noFill/>
        </p:spPr>
        <p:txBody>
          <a:bodyPr wrap="none" rtlCol="0">
            <a:spAutoFit/>
          </a:bodyPr>
          <a:lstStyle/>
          <a:p>
            <a:pPr algn="ctr"/>
            <a:r>
              <a:rPr lang="en-US" sz="1050" b="1" dirty="0">
                <a:solidFill>
                  <a:srgbClr val="000000"/>
                </a:solidFill>
              </a:rPr>
              <a:t>Elk River Connecting Channel – Elk River </a:t>
            </a:r>
          </a:p>
          <a:p>
            <a:pPr algn="ctr"/>
            <a:r>
              <a:rPr lang="en-US" sz="1050" b="1" dirty="0">
                <a:solidFill>
                  <a:srgbClr val="000000"/>
                </a:solidFill>
              </a:rPr>
              <a:t>Outlet at High Tide</a:t>
            </a:r>
          </a:p>
        </p:txBody>
      </p:sp>
      <p:sp>
        <p:nvSpPr>
          <p:cNvPr id="21" name="TextBox 20"/>
          <p:cNvSpPr txBox="1"/>
          <p:nvPr/>
        </p:nvSpPr>
        <p:spPr>
          <a:xfrm>
            <a:off x="6157825" y="5969986"/>
            <a:ext cx="2613215" cy="415498"/>
          </a:xfrm>
          <a:prstGeom prst="rect">
            <a:avLst/>
          </a:prstGeom>
          <a:noFill/>
        </p:spPr>
        <p:txBody>
          <a:bodyPr wrap="none" rtlCol="0">
            <a:spAutoFit/>
          </a:bodyPr>
          <a:lstStyle/>
          <a:p>
            <a:pPr algn="ctr"/>
            <a:r>
              <a:rPr lang="en-US" sz="1050" b="1" dirty="0">
                <a:solidFill>
                  <a:srgbClr val="000000"/>
                </a:solidFill>
              </a:rPr>
              <a:t>Elk River Connecting Channel – Elk River </a:t>
            </a:r>
          </a:p>
          <a:p>
            <a:pPr algn="ctr"/>
            <a:r>
              <a:rPr lang="en-US" sz="1050" b="1" dirty="0">
                <a:solidFill>
                  <a:srgbClr val="000000"/>
                </a:solidFill>
              </a:rPr>
              <a:t>Outlet at Low Tide</a:t>
            </a:r>
          </a:p>
        </p:txBody>
      </p:sp>
    </p:spTree>
    <p:extLst>
      <p:ext uri="{BB962C8B-B14F-4D97-AF65-F5344CB8AC3E}">
        <p14:creationId xmlns:p14="http://schemas.microsoft.com/office/powerpoint/2010/main" val="334164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Sediment Data Analysis</a:t>
            </a:r>
          </a:p>
        </p:txBody>
      </p:sp>
      <p:sp>
        <p:nvSpPr>
          <p:cNvPr id="8" name="TextBox 7"/>
          <p:cNvSpPr txBox="1"/>
          <p:nvPr/>
        </p:nvSpPr>
        <p:spPr>
          <a:xfrm>
            <a:off x="155079" y="1231049"/>
            <a:ext cx="8897481" cy="247760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solidFill>
                  <a:schemeClr val="tx2"/>
                </a:solidFill>
              </a:rPr>
              <a:t>Results of chemical testing were compared to freshwater sediment guidelines</a:t>
            </a:r>
          </a:p>
          <a:p>
            <a:pPr marL="800100" lvl="1" indent="-342900">
              <a:spcAft>
                <a:spcPts val="600"/>
              </a:spcAft>
              <a:buFont typeface="Courier New" panose="02070309020205020404" pitchFamily="49" charset="0"/>
              <a:buChar char="-"/>
            </a:pPr>
            <a:r>
              <a:rPr lang="en-US" sz="2000" dirty="0">
                <a:solidFill>
                  <a:schemeClr val="tx2"/>
                </a:solidFill>
              </a:rPr>
              <a:t>Derived by scientific community based on actual sediment concentrations</a:t>
            </a:r>
          </a:p>
          <a:p>
            <a:pPr marL="800100" lvl="1" indent="-342900">
              <a:spcAft>
                <a:spcPts val="600"/>
              </a:spcAft>
              <a:buFont typeface="Courier New" panose="02070309020205020404" pitchFamily="49" charset="0"/>
              <a:buChar char="-"/>
            </a:pPr>
            <a:r>
              <a:rPr lang="en-US" sz="2000" dirty="0">
                <a:solidFill>
                  <a:schemeClr val="tx2"/>
                </a:solidFill>
              </a:rPr>
              <a:t>Each chemical has two values:</a:t>
            </a:r>
          </a:p>
          <a:p>
            <a:pPr marL="1257300" lvl="2" indent="-342900">
              <a:buFont typeface="Wingdings" panose="05000000000000000000" pitchFamily="2" charset="2"/>
              <a:buChar char="§"/>
            </a:pPr>
            <a:r>
              <a:rPr lang="en-US" sz="2000" dirty="0">
                <a:solidFill>
                  <a:schemeClr val="tx2"/>
                </a:solidFill>
              </a:rPr>
              <a:t>A threshold effect concentration (TEC)</a:t>
            </a:r>
          </a:p>
          <a:p>
            <a:pPr marL="1257300" lvl="2" indent="-342900">
              <a:buFont typeface="Wingdings" panose="05000000000000000000" pitchFamily="2" charset="2"/>
              <a:buChar char="§"/>
            </a:pPr>
            <a:r>
              <a:rPr lang="en-US" sz="2000" dirty="0">
                <a:solidFill>
                  <a:schemeClr val="tx2"/>
                </a:solidFill>
              </a:rPr>
              <a:t>A probable effect concentration (PEC</a:t>
            </a:r>
            <a:r>
              <a:rPr lang="en-US" sz="2000" dirty="0" smtClean="0">
                <a:solidFill>
                  <a:schemeClr val="tx2"/>
                </a:solidFill>
              </a:rPr>
              <a:t>)</a:t>
            </a:r>
            <a:endParaRPr lang="en-US" sz="2000" dirty="0">
              <a:solidFill>
                <a:schemeClr val="tx2"/>
              </a:solidFill>
            </a:endParaRPr>
          </a:p>
        </p:txBody>
      </p:sp>
      <p:sp>
        <p:nvSpPr>
          <p:cNvPr id="3" name="Rectangle 2"/>
          <p:cNvSpPr/>
          <p:nvPr/>
        </p:nvSpPr>
        <p:spPr>
          <a:xfrm>
            <a:off x="241149" y="5208730"/>
            <a:ext cx="7484533" cy="1169551"/>
          </a:xfrm>
          <a:prstGeom prst="rect">
            <a:avLst/>
          </a:prstGeom>
        </p:spPr>
        <p:txBody>
          <a:bodyPr wrap="square">
            <a:spAutoFit/>
          </a:bodyPr>
          <a:lstStyle/>
          <a:p>
            <a:pPr marL="800100" lvl="2" indent="-342900">
              <a:spcAft>
                <a:spcPts val="1200"/>
              </a:spcAft>
              <a:buFont typeface="Courier New" panose="02070309020205020404" pitchFamily="49" charset="0"/>
              <a:buChar char="-"/>
            </a:pPr>
            <a:r>
              <a:rPr lang="en-US" sz="2000" dirty="0">
                <a:solidFill>
                  <a:schemeClr val="tx2"/>
                </a:solidFill>
              </a:rPr>
              <a:t>An “effect” means that an organism’s behavior is impacted, such as a slow down of organism growth rate</a:t>
            </a:r>
          </a:p>
          <a:p>
            <a:pPr marL="800100" lvl="2" indent="-342900">
              <a:spcAft>
                <a:spcPts val="1200"/>
              </a:spcAft>
              <a:buFont typeface="Courier New" panose="02070309020205020404" pitchFamily="49" charset="0"/>
              <a:buChar char="-"/>
            </a:pPr>
            <a:r>
              <a:rPr lang="en-US" sz="2000" dirty="0">
                <a:solidFill>
                  <a:schemeClr val="tx2"/>
                </a:solidFill>
              </a:rPr>
              <a:t>“Effects” do not indicate mortality</a:t>
            </a:r>
          </a:p>
        </p:txBody>
      </p:sp>
      <p:grpSp>
        <p:nvGrpSpPr>
          <p:cNvPr id="4" name="Group 3">
            <a:extLst>
              <a:ext uri="{FF2B5EF4-FFF2-40B4-BE49-F238E27FC236}">
                <a16:creationId xmlns="" xmlns:a16="http://schemas.microsoft.com/office/drawing/2014/main" id="{D0608F4B-DDA3-4FA0-A04D-513B1ED2CFEF}"/>
              </a:ext>
            </a:extLst>
          </p:cNvPr>
          <p:cNvGrpSpPr/>
          <p:nvPr/>
        </p:nvGrpSpPr>
        <p:grpSpPr>
          <a:xfrm>
            <a:off x="1404630" y="3708649"/>
            <a:ext cx="6639792" cy="1542956"/>
            <a:chOff x="1263886" y="3669472"/>
            <a:chExt cx="6639792" cy="1759096"/>
          </a:xfrm>
        </p:grpSpPr>
        <p:grpSp>
          <p:nvGrpSpPr>
            <p:cNvPr id="25" name="Group 24">
              <a:extLst>
                <a:ext uri="{FF2B5EF4-FFF2-40B4-BE49-F238E27FC236}">
                  <a16:creationId xmlns="" xmlns:a16="http://schemas.microsoft.com/office/drawing/2014/main" id="{52A75DC8-A6C1-409C-ABD6-F7C24CC113FE}"/>
                </a:ext>
              </a:extLst>
            </p:cNvPr>
            <p:cNvGrpSpPr/>
            <p:nvPr/>
          </p:nvGrpSpPr>
          <p:grpSpPr>
            <a:xfrm>
              <a:off x="1263886" y="3669472"/>
              <a:ext cx="6639792" cy="1759096"/>
              <a:chOff x="893032" y="4219936"/>
              <a:chExt cx="6639792" cy="1759096"/>
            </a:xfrm>
          </p:grpSpPr>
          <p:sp>
            <p:nvSpPr>
              <p:cNvPr id="26" name="Rectangle 25">
                <a:extLst>
                  <a:ext uri="{FF2B5EF4-FFF2-40B4-BE49-F238E27FC236}">
                    <a16:creationId xmlns="" xmlns:a16="http://schemas.microsoft.com/office/drawing/2014/main" id="{F7CECDF7-1369-4936-81D3-9927B6764000}"/>
                  </a:ext>
                </a:extLst>
              </p:cNvPr>
              <p:cNvSpPr/>
              <p:nvPr/>
            </p:nvSpPr>
            <p:spPr>
              <a:xfrm>
                <a:off x="4996765" y="5392218"/>
                <a:ext cx="2536058" cy="248446"/>
              </a:xfrm>
              <a:prstGeom prst="rect">
                <a:avLst/>
              </a:prstGeom>
              <a:solidFill>
                <a:schemeClr val="accent6">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73F76FF6-0B3E-4D86-93A2-F8D95E76DDCC}"/>
                  </a:ext>
                </a:extLst>
              </p:cNvPr>
              <p:cNvSpPr/>
              <p:nvPr/>
            </p:nvSpPr>
            <p:spPr>
              <a:xfrm>
                <a:off x="2329468" y="5392218"/>
                <a:ext cx="2637355" cy="249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Brace 28">
                <a:extLst>
                  <a:ext uri="{FF2B5EF4-FFF2-40B4-BE49-F238E27FC236}">
                    <a16:creationId xmlns="" xmlns:a16="http://schemas.microsoft.com/office/drawing/2014/main" id="{99EBBF99-27A0-49DE-8865-E1A1B39109A5}"/>
                  </a:ext>
                </a:extLst>
              </p:cNvPr>
              <p:cNvSpPr/>
              <p:nvPr/>
            </p:nvSpPr>
            <p:spPr>
              <a:xfrm rot="16200000">
                <a:off x="6109133" y="3884475"/>
                <a:ext cx="332489" cy="2514893"/>
              </a:xfrm>
              <a:prstGeom prst="rightBrace">
                <a:avLst>
                  <a:gd name="adj1" fmla="val 28938"/>
                  <a:gd name="adj2" fmla="val 505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e 29">
                <a:extLst>
                  <a:ext uri="{FF2B5EF4-FFF2-40B4-BE49-F238E27FC236}">
                    <a16:creationId xmlns="" xmlns:a16="http://schemas.microsoft.com/office/drawing/2014/main" id="{DC670A30-57DB-446A-9366-6D2ADD79515A}"/>
                  </a:ext>
                </a:extLst>
              </p:cNvPr>
              <p:cNvSpPr/>
              <p:nvPr/>
            </p:nvSpPr>
            <p:spPr>
              <a:xfrm rot="16200000">
                <a:off x="3477871" y="3855350"/>
                <a:ext cx="301492" cy="2542149"/>
              </a:xfrm>
              <a:prstGeom prst="rightBrace">
                <a:avLst>
                  <a:gd name="adj1" fmla="val 28938"/>
                  <a:gd name="adj2" fmla="val 505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e 30">
                <a:extLst>
                  <a:ext uri="{FF2B5EF4-FFF2-40B4-BE49-F238E27FC236}">
                    <a16:creationId xmlns="" xmlns:a16="http://schemas.microsoft.com/office/drawing/2014/main" id="{099A8C64-001B-480D-80FE-BAB9D4B814B5}"/>
                  </a:ext>
                </a:extLst>
              </p:cNvPr>
              <p:cNvSpPr/>
              <p:nvPr/>
            </p:nvSpPr>
            <p:spPr>
              <a:xfrm rot="16200000">
                <a:off x="1559494" y="4570405"/>
                <a:ext cx="232474" cy="1181057"/>
              </a:xfrm>
              <a:prstGeom prst="rightBrace">
                <a:avLst>
                  <a:gd name="adj1" fmla="val 28938"/>
                  <a:gd name="adj2" fmla="val 505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 xmlns:a16="http://schemas.microsoft.com/office/drawing/2014/main" id="{24D64E54-1BEC-4FED-9FB7-299A502BF081}"/>
                  </a:ext>
                </a:extLst>
              </p:cNvPr>
              <p:cNvSpPr txBox="1"/>
              <p:nvPr/>
            </p:nvSpPr>
            <p:spPr>
              <a:xfrm>
                <a:off x="2050643" y="5640478"/>
                <a:ext cx="527709" cy="338554"/>
              </a:xfrm>
              <a:prstGeom prst="rect">
                <a:avLst/>
              </a:prstGeom>
              <a:noFill/>
            </p:spPr>
            <p:txBody>
              <a:bodyPr wrap="none" rtlCol="0">
                <a:spAutoFit/>
              </a:bodyPr>
              <a:lstStyle/>
              <a:p>
                <a:r>
                  <a:rPr lang="en-US" sz="1600" b="1" dirty="0">
                    <a:solidFill>
                      <a:schemeClr val="tx2">
                        <a:lumMod val="75000"/>
                      </a:schemeClr>
                    </a:solidFill>
                  </a:rPr>
                  <a:t>TEC</a:t>
                </a:r>
              </a:p>
            </p:txBody>
          </p:sp>
          <p:sp>
            <p:nvSpPr>
              <p:cNvPr id="33" name="TextBox 32">
                <a:extLst>
                  <a:ext uri="{FF2B5EF4-FFF2-40B4-BE49-F238E27FC236}">
                    <a16:creationId xmlns="" xmlns:a16="http://schemas.microsoft.com/office/drawing/2014/main" id="{1AFB7E77-E584-4FD5-9111-637E7F1B7745}"/>
                  </a:ext>
                </a:extLst>
              </p:cNvPr>
              <p:cNvSpPr txBox="1"/>
              <p:nvPr/>
            </p:nvSpPr>
            <p:spPr>
              <a:xfrm>
                <a:off x="4717427" y="5625345"/>
                <a:ext cx="534121" cy="338554"/>
              </a:xfrm>
              <a:prstGeom prst="rect">
                <a:avLst/>
              </a:prstGeom>
              <a:noFill/>
            </p:spPr>
            <p:txBody>
              <a:bodyPr wrap="none" rtlCol="0">
                <a:spAutoFit/>
              </a:bodyPr>
              <a:lstStyle/>
              <a:p>
                <a:r>
                  <a:rPr lang="en-US" sz="1600" b="1" dirty="0">
                    <a:solidFill>
                      <a:schemeClr val="tx2">
                        <a:lumMod val="75000"/>
                      </a:schemeClr>
                    </a:solidFill>
                  </a:rPr>
                  <a:t>PEC</a:t>
                </a:r>
              </a:p>
            </p:txBody>
          </p:sp>
          <p:sp>
            <p:nvSpPr>
              <p:cNvPr id="34" name="TextBox 33">
                <a:extLst>
                  <a:ext uri="{FF2B5EF4-FFF2-40B4-BE49-F238E27FC236}">
                    <a16:creationId xmlns="" xmlns:a16="http://schemas.microsoft.com/office/drawing/2014/main" id="{806C09FB-0941-49DE-83A2-FA6DECB9A4A3}"/>
                  </a:ext>
                </a:extLst>
              </p:cNvPr>
              <p:cNvSpPr txBox="1"/>
              <p:nvPr/>
            </p:nvSpPr>
            <p:spPr>
              <a:xfrm>
                <a:off x="893032" y="4238808"/>
                <a:ext cx="1582882" cy="736870"/>
              </a:xfrm>
              <a:prstGeom prst="rect">
                <a:avLst/>
              </a:prstGeom>
              <a:noFill/>
            </p:spPr>
            <p:txBody>
              <a:bodyPr wrap="square" rtlCol="0">
                <a:spAutoFit/>
              </a:bodyPr>
              <a:lstStyle/>
              <a:p>
                <a:pPr algn="ctr"/>
                <a:r>
                  <a:rPr lang="en-US" sz="1200" b="1" u="sng" dirty="0">
                    <a:solidFill>
                      <a:schemeClr val="tx2">
                        <a:lumMod val="75000"/>
                      </a:schemeClr>
                    </a:solidFill>
                  </a:rPr>
                  <a:t>Below TEC</a:t>
                </a:r>
              </a:p>
              <a:p>
                <a:pPr algn="ctr"/>
                <a:r>
                  <a:rPr lang="en-US" sz="1200" b="1" dirty="0">
                    <a:solidFill>
                      <a:schemeClr val="tx2">
                        <a:lumMod val="75000"/>
                      </a:schemeClr>
                    </a:solidFill>
                  </a:rPr>
                  <a:t>No effect on aquatic organisms</a:t>
                </a:r>
              </a:p>
            </p:txBody>
          </p:sp>
          <p:sp>
            <p:nvSpPr>
              <p:cNvPr id="35" name="TextBox 34">
                <a:extLst>
                  <a:ext uri="{FF2B5EF4-FFF2-40B4-BE49-F238E27FC236}">
                    <a16:creationId xmlns="" xmlns:a16="http://schemas.microsoft.com/office/drawing/2014/main" id="{EB5C9F8F-592A-4DC9-B7F6-6F6051628B8D}"/>
                  </a:ext>
                </a:extLst>
              </p:cNvPr>
              <p:cNvSpPr txBox="1"/>
              <p:nvPr/>
            </p:nvSpPr>
            <p:spPr>
              <a:xfrm>
                <a:off x="2613713" y="4219936"/>
                <a:ext cx="2029807" cy="736870"/>
              </a:xfrm>
              <a:prstGeom prst="rect">
                <a:avLst/>
              </a:prstGeom>
              <a:noFill/>
            </p:spPr>
            <p:txBody>
              <a:bodyPr wrap="square" rtlCol="0">
                <a:spAutoFit/>
              </a:bodyPr>
              <a:lstStyle/>
              <a:p>
                <a:pPr algn="ctr"/>
                <a:r>
                  <a:rPr lang="en-US" sz="1200" b="1" u="sng" dirty="0">
                    <a:solidFill>
                      <a:schemeClr val="tx2">
                        <a:lumMod val="75000"/>
                      </a:schemeClr>
                    </a:solidFill>
                  </a:rPr>
                  <a:t>Between TEC and PEC</a:t>
                </a:r>
              </a:p>
              <a:p>
                <a:pPr algn="ctr"/>
                <a:r>
                  <a:rPr lang="en-US" sz="1200" b="1" dirty="0">
                    <a:solidFill>
                      <a:schemeClr val="tx2">
                        <a:lumMod val="75000"/>
                      </a:schemeClr>
                    </a:solidFill>
                  </a:rPr>
                  <a:t>Potential for effect on aquatic organisms</a:t>
                </a:r>
              </a:p>
            </p:txBody>
          </p:sp>
          <p:sp>
            <p:nvSpPr>
              <p:cNvPr id="36" name="TextBox 35">
                <a:extLst>
                  <a:ext uri="{FF2B5EF4-FFF2-40B4-BE49-F238E27FC236}">
                    <a16:creationId xmlns="" xmlns:a16="http://schemas.microsoft.com/office/drawing/2014/main" id="{380274C1-9E36-433C-B43D-4BB2B6CFF667}"/>
                  </a:ext>
                </a:extLst>
              </p:cNvPr>
              <p:cNvSpPr txBox="1"/>
              <p:nvPr/>
            </p:nvSpPr>
            <p:spPr>
              <a:xfrm>
                <a:off x="5345415" y="4249761"/>
                <a:ext cx="1859924" cy="736870"/>
              </a:xfrm>
              <a:prstGeom prst="rect">
                <a:avLst/>
              </a:prstGeom>
              <a:noFill/>
            </p:spPr>
            <p:txBody>
              <a:bodyPr wrap="square" rtlCol="0">
                <a:spAutoFit/>
              </a:bodyPr>
              <a:lstStyle/>
              <a:p>
                <a:pPr algn="ctr"/>
                <a:r>
                  <a:rPr lang="en-US" sz="1200" b="1" u="sng" dirty="0">
                    <a:solidFill>
                      <a:schemeClr val="tx2">
                        <a:lumMod val="75000"/>
                      </a:schemeClr>
                    </a:solidFill>
                  </a:rPr>
                  <a:t>Above PEC</a:t>
                </a:r>
              </a:p>
              <a:p>
                <a:pPr algn="ctr"/>
                <a:r>
                  <a:rPr lang="en-US" sz="1200" b="1" dirty="0">
                    <a:solidFill>
                      <a:schemeClr val="tx2">
                        <a:lumMod val="75000"/>
                      </a:schemeClr>
                    </a:solidFill>
                  </a:rPr>
                  <a:t>Probable effect on aquatic organisms</a:t>
                </a:r>
              </a:p>
            </p:txBody>
          </p:sp>
          <p:sp>
            <p:nvSpPr>
              <p:cNvPr id="37" name="Rectangle 36">
                <a:extLst>
                  <a:ext uri="{FF2B5EF4-FFF2-40B4-BE49-F238E27FC236}">
                    <a16:creationId xmlns="" xmlns:a16="http://schemas.microsoft.com/office/drawing/2014/main" id="{1E269AE9-9104-4123-BFC1-7DC4C689B2CD}"/>
                  </a:ext>
                </a:extLst>
              </p:cNvPr>
              <p:cNvSpPr/>
              <p:nvPr/>
            </p:nvSpPr>
            <p:spPr>
              <a:xfrm>
                <a:off x="1085200" y="5392218"/>
                <a:ext cx="1198547" cy="249168"/>
              </a:xfrm>
              <a:prstGeom prst="rect">
                <a:avLst/>
              </a:prstGeom>
              <a:solidFill>
                <a:schemeClr val="tx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 xmlns:a16="http://schemas.microsoft.com/office/drawing/2014/main" id="{CF8360D9-C039-4A38-A7A5-0BBFBA0CE75B}"/>
                </a:ext>
              </a:extLst>
            </p:cNvPr>
            <p:cNvSpPr/>
            <p:nvPr/>
          </p:nvSpPr>
          <p:spPr>
            <a:xfrm>
              <a:off x="5329788" y="4841754"/>
              <a:ext cx="53610" cy="2501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 xmlns:a16="http://schemas.microsoft.com/office/drawing/2014/main" id="{F30BA19C-1935-44CD-A48A-433BC69353A8}"/>
              </a:ext>
            </a:extLst>
          </p:cNvPr>
          <p:cNvSpPr/>
          <p:nvPr/>
        </p:nvSpPr>
        <p:spPr>
          <a:xfrm>
            <a:off x="2795520" y="4736893"/>
            <a:ext cx="45719" cy="2177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1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07" y="261114"/>
            <a:ext cx="8004810" cy="685800"/>
          </a:xfrm>
        </p:spPr>
        <p:txBody>
          <a:bodyPr/>
          <a:lstStyle/>
          <a:p>
            <a:r>
              <a:rPr lang="en-US" dirty="0"/>
              <a:t>Sediment Chemical Screening</a:t>
            </a:r>
          </a:p>
        </p:txBody>
      </p:sp>
      <p:sp>
        <p:nvSpPr>
          <p:cNvPr id="3" name="TextBox 2"/>
          <p:cNvSpPr txBox="1"/>
          <p:nvPr/>
        </p:nvSpPr>
        <p:spPr>
          <a:xfrm>
            <a:off x="7124566" y="2084112"/>
            <a:ext cx="1830627" cy="2062103"/>
          </a:xfrm>
          <a:prstGeom prst="rect">
            <a:avLst/>
          </a:prstGeom>
          <a:solidFill>
            <a:schemeClr val="accent1">
              <a:lumMod val="75000"/>
            </a:schemeClr>
          </a:solidFill>
        </p:spPr>
        <p:txBody>
          <a:bodyPr wrap="square" rtlCol="0">
            <a:spAutoFit/>
          </a:bodyPr>
          <a:lstStyle/>
          <a:p>
            <a:pPr algn="ctr"/>
            <a:r>
              <a:rPr lang="en-US" sz="1600" dirty="0">
                <a:solidFill>
                  <a:schemeClr val="bg1"/>
                </a:solidFill>
              </a:rPr>
              <a:t>Nickel concentrations are generally consistent with sediment in the upper reaches of the Chesapeake Bay</a:t>
            </a:r>
          </a:p>
        </p:txBody>
      </p:sp>
      <p:sp>
        <p:nvSpPr>
          <p:cNvPr id="5" name="Rectangle 4"/>
          <p:cNvSpPr/>
          <p:nvPr/>
        </p:nvSpPr>
        <p:spPr>
          <a:xfrm>
            <a:off x="-42336" y="1250618"/>
            <a:ext cx="9186335" cy="400110"/>
          </a:xfrm>
          <a:prstGeom prst="rect">
            <a:avLst/>
          </a:prstGeom>
          <a:noFill/>
          <a:ln>
            <a:noFill/>
          </a:ln>
        </p:spPr>
        <p:txBody>
          <a:bodyPr wrap="square">
            <a:spAutoFit/>
          </a:bodyPr>
          <a:lstStyle/>
          <a:p>
            <a:pPr marL="398463" lvl="1" indent="-223838">
              <a:spcAft>
                <a:spcPts val="1200"/>
              </a:spcAft>
              <a:buFont typeface="Arial" panose="020B0604020202020204" pitchFamily="34" charset="0"/>
              <a:buChar char="•"/>
            </a:pPr>
            <a:r>
              <a:rPr lang="en-US" sz="2000" dirty="0">
                <a:solidFill>
                  <a:schemeClr val="tx2"/>
                </a:solidFill>
                <a:sym typeface="Wingdings" panose="05000000000000000000" pitchFamily="2" charset="2"/>
              </a:rPr>
              <a:t>Results are consistent with the Fall 2015, Spring 2016, and Fall 2016 data</a:t>
            </a:r>
          </a:p>
        </p:txBody>
      </p:sp>
      <p:sp>
        <p:nvSpPr>
          <p:cNvPr id="32" name="TextBox 31">
            <a:extLst>
              <a:ext uri="{FF2B5EF4-FFF2-40B4-BE49-F238E27FC236}">
                <a16:creationId xmlns="" xmlns:a16="http://schemas.microsoft.com/office/drawing/2014/main" id="{8798735F-D236-4410-8E6D-B110B77E76F6}"/>
              </a:ext>
            </a:extLst>
          </p:cNvPr>
          <p:cNvSpPr txBox="1"/>
          <p:nvPr/>
        </p:nvSpPr>
        <p:spPr>
          <a:xfrm>
            <a:off x="126300" y="1695544"/>
            <a:ext cx="6740913" cy="4901342"/>
          </a:xfrm>
          <a:prstGeom prst="rect">
            <a:avLst/>
          </a:prstGeom>
          <a:noFill/>
        </p:spPr>
        <p:txBody>
          <a:bodyPr wrap="square" rtlCol="0">
            <a:spAutoFit/>
          </a:bodyPr>
          <a:lstStyle/>
          <a:p>
            <a:pPr marL="228600" indent="-228600">
              <a:spcAft>
                <a:spcPts val="300"/>
              </a:spcAft>
              <a:buFont typeface="Arial" panose="020B0604020202020204" pitchFamily="34" charset="0"/>
              <a:buChar char="•"/>
            </a:pPr>
            <a:r>
              <a:rPr lang="en-US" sz="2000" dirty="0">
                <a:solidFill>
                  <a:schemeClr val="tx2"/>
                </a:solidFill>
              </a:rPr>
              <a:t>Pearce Creek Lake</a:t>
            </a:r>
          </a:p>
          <a:p>
            <a:pPr marL="747713" lvl="1" indent="-290513">
              <a:spcAft>
                <a:spcPts val="300"/>
              </a:spcAft>
              <a:buFont typeface="Courier New" panose="02070309020205020404" pitchFamily="49" charset="0"/>
              <a:buChar char="-"/>
              <a:tabLst>
                <a:tab pos="457200" algn="l"/>
              </a:tabLst>
            </a:pPr>
            <a:r>
              <a:rPr lang="en-US" sz="2000" dirty="0">
                <a:solidFill>
                  <a:schemeClr val="tx2"/>
                </a:solidFill>
              </a:rPr>
              <a:t>Monitoring Locations</a:t>
            </a:r>
          </a:p>
          <a:p>
            <a:pPr marL="1257300" lvl="2" indent="-342900">
              <a:spcAft>
                <a:spcPts val="300"/>
              </a:spcAft>
              <a:buFont typeface="Wingdings" panose="05000000000000000000" pitchFamily="2" charset="2"/>
              <a:buChar char="§"/>
            </a:pPr>
            <a:r>
              <a:rPr lang="en-US" sz="2000" dirty="0">
                <a:solidFill>
                  <a:schemeClr val="tx2"/>
                </a:solidFill>
              </a:rPr>
              <a:t>5 metals between the TEC and PEC </a:t>
            </a:r>
          </a:p>
          <a:p>
            <a:pPr marL="1257300" lvl="2" indent="-342900">
              <a:spcAft>
                <a:spcPts val="300"/>
              </a:spcAft>
              <a:buFont typeface="Wingdings" panose="05000000000000000000" pitchFamily="2" charset="2"/>
              <a:buChar char="§"/>
            </a:pPr>
            <a:r>
              <a:rPr lang="en-US" sz="2000" dirty="0">
                <a:solidFill>
                  <a:schemeClr val="tx2"/>
                </a:solidFill>
              </a:rPr>
              <a:t>Nickel exceeded the PEC </a:t>
            </a:r>
          </a:p>
          <a:p>
            <a:pPr marL="747713" lvl="3" indent="-290513">
              <a:spcAft>
                <a:spcPts val="300"/>
              </a:spcAft>
              <a:buFont typeface="Courier New" panose="02070309020205020404" pitchFamily="49" charset="0"/>
              <a:buChar char="-"/>
            </a:pPr>
            <a:r>
              <a:rPr lang="en-US" sz="2000" dirty="0">
                <a:solidFill>
                  <a:schemeClr val="tx2"/>
                </a:solidFill>
              </a:rPr>
              <a:t>Reference </a:t>
            </a:r>
            <a:r>
              <a:rPr lang="en-US" sz="2000" dirty="0" smtClean="0">
                <a:solidFill>
                  <a:schemeClr val="tx2"/>
                </a:solidFill>
              </a:rPr>
              <a:t>Site</a:t>
            </a:r>
            <a:endParaRPr lang="en-US" sz="2000" dirty="0">
              <a:solidFill>
                <a:schemeClr val="tx2"/>
              </a:solidFill>
            </a:endParaRPr>
          </a:p>
          <a:p>
            <a:pPr marL="1257300" lvl="4" indent="-342900">
              <a:spcAft>
                <a:spcPts val="300"/>
              </a:spcAft>
              <a:buFont typeface="Wingdings" panose="05000000000000000000" pitchFamily="2" charset="2"/>
              <a:buChar char="§"/>
            </a:pPr>
            <a:r>
              <a:rPr lang="en-US" sz="2000" dirty="0">
                <a:solidFill>
                  <a:schemeClr val="tx2"/>
                </a:solidFill>
              </a:rPr>
              <a:t>3 metals were between the TEC and the PEC</a:t>
            </a:r>
          </a:p>
          <a:p>
            <a:pPr marL="1257300" lvl="4" indent="-342900">
              <a:spcAft>
                <a:spcPts val="300"/>
              </a:spcAft>
              <a:buFont typeface="Wingdings" panose="05000000000000000000" pitchFamily="2" charset="2"/>
              <a:buChar char="§"/>
            </a:pPr>
            <a:r>
              <a:rPr lang="en-US" sz="2000" dirty="0">
                <a:solidFill>
                  <a:schemeClr val="tx2"/>
                </a:solidFill>
              </a:rPr>
              <a:t>Nickel exceeded the PEC</a:t>
            </a:r>
          </a:p>
          <a:p>
            <a:pPr marL="228600" indent="-228600">
              <a:spcAft>
                <a:spcPts val="300"/>
              </a:spcAft>
              <a:buFont typeface="Arial" panose="020B0604020202020204" pitchFamily="34" charset="0"/>
              <a:buChar char="•"/>
            </a:pPr>
            <a:endParaRPr lang="en-US" sz="800" dirty="0">
              <a:solidFill>
                <a:schemeClr val="tx2"/>
              </a:solidFill>
            </a:endParaRPr>
          </a:p>
          <a:p>
            <a:pPr marL="228600" indent="-228600">
              <a:spcAft>
                <a:spcPts val="300"/>
              </a:spcAft>
              <a:buFont typeface="Arial" panose="020B0604020202020204" pitchFamily="34" charset="0"/>
              <a:buChar char="•"/>
            </a:pPr>
            <a:r>
              <a:rPr lang="en-US" sz="2000" dirty="0">
                <a:solidFill>
                  <a:schemeClr val="tx2"/>
                </a:solidFill>
              </a:rPr>
              <a:t>Elk River</a:t>
            </a:r>
          </a:p>
          <a:p>
            <a:pPr marL="800100" lvl="1" indent="-342900">
              <a:spcAft>
                <a:spcPts val="300"/>
              </a:spcAft>
              <a:buFont typeface="Courier New" panose="02070309020205020404" pitchFamily="49" charset="0"/>
              <a:buChar char="-"/>
            </a:pPr>
            <a:r>
              <a:rPr lang="en-US" sz="2000" dirty="0">
                <a:solidFill>
                  <a:schemeClr val="tx2"/>
                </a:solidFill>
                <a:sym typeface="Wingdings" panose="05000000000000000000" pitchFamily="2" charset="2"/>
              </a:rPr>
              <a:t>Monitoring Location </a:t>
            </a:r>
          </a:p>
          <a:p>
            <a:pPr marL="1257300" lvl="2" indent="-342900">
              <a:spcAft>
                <a:spcPts val="300"/>
              </a:spcAft>
              <a:buFont typeface="Wingdings" panose="05000000000000000000" pitchFamily="2" charset="2"/>
              <a:buChar char="§"/>
            </a:pPr>
            <a:r>
              <a:rPr lang="en-US" sz="2000" dirty="0">
                <a:solidFill>
                  <a:schemeClr val="tx2"/>
                </a:solidFill>
                <a:sym typeface="Wingdings" panose="05000000000000000000" pitchFamily="2" charset="2"/>
              </a:rPr>
              <a:t>No metals exceeded the TEC </a:t>
            </a:r>
          </a:p>
          <a:p>
            <a:pPr marL="800100" lvl="1" indent="-342900">
              <a:spcAft>
                <a:spcPts val="300"/>
              </a:spcAft>
              <a:buFont typeface="Courier New" panose="02070309020205020404" pitchFamily="49" charset="0"/>
              <a:buChar char="-"/>
            </a:pPr>
            <a:r>
              <a:rPr lang="en-US" sz="2000" dirty="0">
                <a:solidFill>
                  <a:schemeClr val="tx2"/>
                </a:solidFill>
                <a:sym typeface="Wingdings" panose="05000000000000000000" pitchFamily="2" charset="2"/>
              </a:rPr>
              <a:t>Reference </a:t>
            </a:r>
            <a:r>
              <a:rPr lang="en-US" sz="2000" dirty="0" smtClean="0">
                <a:solidFill>
                  <a:schemeClr val="tx2"/>
                </a:solidFill>
                <a:sym typeface="Wingdings" panose="05000000000000000000" pitchFamily="2" charset="2"/>
              </a:rPr>
              <a:t>Site </a:t>
            </a:r>
            <a:endParaRPr lang="en-US" sz="2000" dirty="0">
              <a:solidFill>
                <a:schemeClr val="tx2"/>
              </a:solidFill>
              <a:sym typeface="Wingdings" panose="05000000000000000000" pitchFamily="2" charset="2"/>
            </a:endParaRPr>
          </a:p>
          <a:p>
            <a:pPr marL="1257300" lvl="2" indent="-342900">
              <a:spcAft>
                <a:spcPts val="300"/>
              </a:spcAft>
              <a:buFont typeface="Wingdings" panose="05000000000000000000" pitchFamily="2" charset="2"/>
              <a:buChar char="§"/>
            </a:pPr>
            <a:r>
              <a:rPr lang="en-US" sz="2000" dirty="0">
                <a:solidFill>
                  <a:schemeClr val="tx2"/>
                </a:solidFill>
                <a:sym typeface="Wingdings" panose="05000000000000000000" pitchFamily="2" charset="2"/>
              </a:rPr>
              <a:t>6 metals were between the TEC and PEC </a:t>
            </a:r>
          </a:p>
          <a:p>
            <a:pPr marL="1257300" lvl="2" indent="-342900">
              <a:spcAft>
                <a:spcPts val="300"/>
              </a:spcAft>
              <a:buFont typeface="Wingdings" panose="05000000000000000000" pitchFamily="2" charset="2"/>
              <a:buChar char="§"/>
            </a:pPr>
            <a:r>
              <a:rPr lang="en-US" sz="2000" dirty="0">
                <a:solidFill>
                  <a:schemeClr val="tx2"/>
                </a:solidFill>
                <a:sym typeface="Wingdings" panose="05000000000000000000" pitchFamily="2" charset="2"/>
              </a:rPr>
              <a:t>2 metals (nickel and zinc) exceeded the PEC</a:t>
            </a:r>
            <a:endParaRPr lang="en-US" sz="2000" dirty="0">
              <a:solidFill>
                <a:schemeClr val="tx2"/>
              </a:solidFill>
            </a:endParaRPr>
          </a:p>
        </p:txBody>
      </p:sp>
    </p:spTree>
    <p:extLst>
      <p:ext uri="{BB962C8B-B14F-4D97-AF65-F5344CB8AC3E}">
        <p14:creationId xmlns:p14="http://schemas.microsoft.com/office/powerpoint/2010/main" val="270551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06" y="2713580"/>
            <a:ext cx="5960985" cy="332398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schemeClr val="tx2"/>
                </a:solidFill>
              </a:rPr>
              <a:t>Compared results for each location to reference site</a:t>
            </a:r>
          </a:p>
          <a:p>
            <a:pPr marL="342900" indent="-342900">
              <a:spcAft>
                <a:spcPts val="1200"/>
              </a:spcAft>
              <a:buFont typeface="Arial" panose="020B0604020202020204" pitchFamily="34" charset="0"/>
              <a:buChar char="•"/>
            </a:pPr>
            <a:r>
              <a:rPr lang="en-US" sz="2000" dirty="0">
                <a:solidFill>
                  <a:schemeClr val="tx2"/>
                </a:solidFill>
              </a:rPr>
              <a:t>Results</a:t>
            </a:r>
          </a:p>
          <a:p>
            <a:pPr marL="800100" lvl="1" indent="-342900">
              <a:spcAft>
                <a:spcPts val="1200"/>
              </a:spcAft>
              <a:buFont typeface="Courier New" panose="02070309020205020404" pitchFamily="49" charset="0"/>
              <a:buChar char="-"/>
            </a:pPr>
            <a:r>
              <a:rPr lang="en-US" sz="2000" dirty="0">
                <a:solidFill>
                  <a:schemeClr val="tx2"/>
                </a:solidFill>
              </a:rPr>
              <a:t>Survival high for the Pearce Creek Lake and Elk River sediments</a:t>
            </a:r>
          </a:p>
          <a:p>
            <a:pPr marL="800100" lvl="1" indent="-342900">
              <a:spcAft>
                <a:spcPts val="1200"/>
              </a:spcAft>
              <a:buFont typeface="Courier New" panose="02070309020205020404" pitchFamily="49" charset="0"/>
              <a:buChar char="-"/>
            </a:pPr>
            <a:r>
              <a:rPr lang="en-US" sz="2000" dirty="0">
                <a:solidFill>
                  <a:schemeClr val="tx2"/>
                </a:solidFill>
              </a:rPr>
              <a:t>Sediments support benthic organisms</a:t>
            </a:r>
          </a:p>
          <a:p>
            <a:pPr marL="800100" lvl="1" indent="-342900">
              <a:spcAft>
                <a:spcPts val="1200"/>
              </a:spcAft>
              <a:buFont typeface="Courier New" panose="02070309020205020404" pitchFamily="49" charset="0"/>
              <a:buChar char="-"/>
            </a:pPr>
            <a:r>
              <a:rPr lang="en-US" sz="2000" dirty="0">
                <a:solidFill>
                  <a:schemeClr val="tx2"/>
                </a:solidFill>
                <a:sym typeface="Wingdings" panose="05000000000000000000" pitchFamily="2" charset="2"/>
              </a:rPr>
              <a:t>Results are consistent with the Fall 2015, Spring 2016, and Fall 2016 data</a:t>
            </a:r>
          </a:p>
          <a:p>
            <a:pPr marL="800100" lvl="1" indent="-342900">
              <a:spcAft>
                <a:spcPts val="1200"/>
              </a:spcAft>
              <a:buFont typeface="Courier New" panose="02070309020205020404" pitchFamily="49" charset="0"/>
              <a:buChar char="-"/>
            </a:pPr>
            <a:endParaRPr lang="en-US" sz="2000" dirty="0">
              <a:solidFill>
                <a:schemeClr val="tx2"/>
              </a:solidFill>
            </a:endParaRPr>
          </a:p>
        </p:txBody>
      </p:sp>
      <p:sp>
        <p:nvSpPr>
          <p:cNvPr id="3" name="Title 2"/>
          <p:cNvSpPr>
            <a:spLocks noGrp="1"/>
          </p:cNvSpPr>
          <p:nvPr>
            <p:ph type="title"/>
          </p:nvPr>
        </p:nvSpPr>
        <p:spPr>
          <a:xfrm>
            <a:off x="360764" y="251603"/>
            <a:ext cx="8004810" cy="685800"/>
          </a:xfrm>
        </p:spPr>
        <p:txBody>
          <a:bodyPr/>
          <a:lstStyle/>
          <a:p>
            <a:r>
              <a:rPr lang="en-US" dirty="0"/>
              <a:t>Benthic Bioassay Results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027" t="8572" r="311" b="13552"/>
          <a:stretch/>
        </p:blipFill>
        <p:spPr>
          <a:xfrm>
            <a:off x="6201251" y="1727687"/>
            <a:ext cx="2872252" cy="1845578"/>
          </a:xfrm>
          <a:prstGeom prst="rect">
            <a:avLst/>
          </a:prstGeom>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251" y="3913909"/>
            <a:ext cx="2872252" cy="1974273"/>
          </a:xfrm>
          <a:prstGeom prst="rect">
            <a:avLst/>
          </a:prstGeom>
        </p:spPr>
      </p:pic>
      <p:sp>
        <p:nvSpPr>
          <p:cNvPr id="6" name="TextBox 5"/>
          <p:cNvSpPr txBox="1"/>
          <p:nvPr/>
        </p:nvSpPr>
        <p:spPr>
          <a:xfrm>
            <a:off x="82006" y="1634813"/>
            <a:ext cx="5783930" cy="1015663"/>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solidFill>
                  <a:schemeClr val="tx2"/>
                </a:solidFill>
              </a:rPr>
              <a:t>10-day whole sediment toxicity testing using </a:t>
            </a:r>
            <a:r>
              <a:rPr lang="en-US" sz="2000" i="1" dirty="0" err="1">
                <a:solidFill>
                  <a:schemeClr val="tx2"/>
                </a:solidFill>
              </a:rPr>
              <a:t>Hyallela</a:t>
            </a:r>
            <a:r>
              <a:rPr lang="en-US" sz="2000" i="1" dirty="0">
                <a:solidFill>
                  <a:schemeClr val="tx2"/>
                </a:solidFill>
              </a:rPr>
              <a:t> </a:t>
            </a:r>
            <a:r>
              <a:rPr lang="en-US" sz="2000" i="1" dirty="0" err="1">
                <a:solidFill>
                  <a:schemeClr val="tx2"/>
                </a:solidFill>
              </a:rPr>
              <a:t>azteca</a:t>
            </a:r>
            <a:r>
              <a:rPr lang="en-US" sz="2000" i="1" dirty="0">
                <a:solidFill>
                  <a:schemeClr val="tx2"/>
                </a:solidFill>
              </a:rPr>
              <a:t> </a:t>
            </a:r>
            <a:r>
              <a:rPr lang="en-US" sz="2000" dirty="0">
                <a:solidFill>
                  <a:schemeClr val="tx2"/>
                </a:solidFill>
              </a:rPr>
              <a:t>: freshwater amphipod (laboratory cultured)</a:t>
            </a:r>
          </a:p>
        </p:txBody>
      </p:sp>
    </p:spTree>
    <p:extLst>
      <p:ext uri="{BB962C8B-B14F-4D97-AF65-F5344CB8AC3E}">
        <p14:creationId xmlns:p14="http://schemas.microsoft.com/office/powerpoint/2010/main" val="283165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Benthic Community Results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335" y="1207879"/>
            <a:ext cx="3083462" cy="231259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335" y="3661554"/>
            <a:ext cx="3083463" cy="2375498"/>
          </a:xfrm>
          <a:prstGeom prst="rect">
            <a:avLst/>
          </a:prstGeom>
        </p:spPr>
      </p:pic>
      <p:sp>
        <p:nvSpPr>
          <p:cNvPr id="6" name="TextBox 5">
            <a:extLst>
              <a:ext uri="{FF2B5EF4-FFF2-40B4-BE49-F238E27FC236}">
                <a16:creationId xmlns="" xmlns:a16="http://schemas.microsoft.com/office/drawing/2014/main" id="{F996CAF7-A63D-4E03-BA7B-C43FDA805535}"/>
              </a:ext>
            </a:extLst>
          </p:cNvPr>
          <p:cNvSpPr txBox="1"/>
          <p:nvPr/>
        </p:nvSpPr>
        <p:spPr>
          <a:xfrm>
            <a:off x="200890" y="1590461"/>
            <a:ext cx="5315267"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Pearce Creek Lake and Elk River</a:t>
            </a:r>
          </a:p>
          <a:p>
            <a:endParaRPr lang="en-US" sz="2000" dirty="0">
              <a:solidFill>
                <a:schemeClr val="tx2"/>
              </a:solidFill>
            </a:endParaRPr>
          </a:p>
          <a:p>
            <a:pPr marL="800100" lvl="1" indent="-342900">
              <a:spcAft>
                <a:spcPts val="1200"/>
              </a:spcAft>
              <a:buFont typeface="Courier New" panose="02070309020205020404" pitchFamily="49" charset="0"/>
              <a:buChar char="-"/>
            </a:pPr>
            <a:r>
              <a:rPr lang="en-US" sz="2000" dirty="0">
                <a:solidFill>
                  <a:schemeClr val="tx2"/>
                </a:solidFill>
              </a:rPr>
              <a:t>Abundance is highly variable at each location </a:t>
            </a:r>
            <a:r>
              <a:rPr lang="en-US" sz="2000" dirty="0">
                <a:solidFill>
                  <a:schemeClr val="tx2"/>
                </a:solidFill>
                <a:sym typeface="Wingdings" panose="05000000000000000000" pitchFamily="2" charset="2"/>
              </a:rPr>
              <a:t> there does not appear to be a consistent trend within this dataset</a:t>
            </a:r>
          </a:p>
          <a:p>
            <a:pPr marL="800100" lvl="1" indent="-342900">
              <a:spcAft>
                <a:spcPts val="1200"/>
              </a:spcAft>
              <a:buFont typeface="Courier New" panose="02070309020205020404" pitchFamily="49" charset="0"/>
              <a:buChar char="-"/>
            </a:pPr>
            <a:r>
              <a:rPr lang="en-US" sz="2000" dirty="0">
                <a:solidFill>
                  <a:schemeClr val="tx2"/>
                </a:solidFill>
                <a:sym typeface="Wingdings" panose="05000000000000000000" pitchFamily="2" charset="2"/>
              </a:rPr>
              <a:t>Do not observe consistent seasonal trend between the Spring and Fall samples</a:t>
            </a:r>
            <a:endParaRPr lang="en-US" sz="2000" dirty="0">
              <a:solidFill>
                <a:schemeClr val="tx2"/>
              </a:solidFill>
            </a:endParaRPr>
          </a:p>
          <a:p>
            <a:pPr marL="800100" lvl="1" indent="-342900">
              <a:spcAft>
                <a:spcPts val="1200"/>
              </a:spcAft>
              <a:buFont typeface="Courier New" panose="02070309020205020404" pitchFamily="49" charset="0"/>
              <a:buChar char="-"/>
            </a:pPr>
            <a:r>
              <a:rPr lang="en-US" sz="2000" dirty="0">
                <a:solidFill>
                  <a:schemeClr val="tx2"/>
                </a:solidFill>
              </a:rPr>
              <a:t>Generally, the highest abundance was in the Fall 2015 samples</a:t>
            </a:r>
          </a:p>
        </p:txBody>
      </p:sp>
    </p:spTree>
    <p:extLst>
      <p:ext uri="{BB962C8B-B14F-4D97-AF65-F5344CB8AC3E}">
        <p14:creationId xmlns:p14="http://schemas.microsoft.com/office/powerpoint/2010/main" val="1439660207"/>
      </p:ext>
    </p:extLst>
  </p:cSld>
  <p:clrMapOvr>
    <a:masterClrMapping/>
  </p:clrMapOvr>
</p:sld>
</file>

<file path=ppt/theme/theme1.xml><?xml version="1.0" encoding="utf-8"?>
<a:theme xmlns:a="http://schemas.openxmlformats.org/drawingml/2006/main" name="Office Theme">
  <a:themeElements>
    <a:clrScheme name="Anchor QEA Brand Colors">
      <a:dk1>
        <a:srgbClr val="678385"/>
      </a:dk1>
      <a:lt1>
        <a:sysClr val="window" lastClr="FFFFFF"/>
      </a:lt1>
      <a:dk2>
        <a:srgbClr val="005568"/>
      </a:dk2>
      <a:lt2>
        <a:srgbClr val="B0C1BC"/>
      </a:lt2>
      <a:accent1>
        <a:srgbClr val="67A2B5"/>
      </a:accent1>
      <a:accent2>
        <a:srgbClr val="90B13E"/>
      </a:accent2>
      <a:accent3>
        <a:srgbClr val="D65E27"/>
      </a:accent3>
      <a:accent4>
        <a:srgbClr val="D5C29E"/>
      </a:accent4>
      <a:accent5>
        <a:srgbClr val="F4CC53"/>
      </a:accent5>
      <a:accent6>
        <a:srgbClr val="3D7E76"/>
      </a:accent6>
      <a:hlink>
        <a:srgbClr val="005568"/>
      </a:hlink>
      <a:folHlink>
        <a:srgbClr val="762A61"/>
      </a:folHlink>
    </a:clrScheme>
    <a:fontScheme name="Main Presentation Font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2.xml><?xml version="1.0" encoding="utf-8"?>
<a:theme xmlns:a="http://schemas.openxmlformats.org/drawingml/2006/main" name="Presentation Cover Page">
  <a:themeElements>
    <a:clrScheme name="Anchor QEA Brand Colors">
      <a:dk1>
        <a:srgbClr val="678385"/>
      </a:dk1>
      <a:lt1>
        <a:sysClr val="window" lastClr="FFFFFF"/>
      </a:lt1>
      <a:dk2>
        <a:srgbClr val="005568"/>
      </a:dk2>
      <a:lt2>
        <a:srgbClr val="B0C1BC"/>
      </a:lt2>
      <a:accent1>
        <a:srgbClr val="67A2B5"/>
      </a:accent1>
      <a:accent2>
        <a:srgbClr val="90B13E"/>
      </a:accent2>
      <a:accent3>
        <a:srgbClr val="D65E27"/>
      </a:accent3>
      <a:accent4>
        <a:srgbClr val="D5C29E"/>
      </a:accent4>
      <a:accent5>
        <a:srgbClr val="F4CC53"/>
      </a:accent5>
      <a:accent6>
        <a:srgbClr val="3D7E76"/>
      </a:accent6>
      <a:hlink>
        <a:srgbClr val="005568"/>
      </a:hlink>
      <a:folHlink>
        <a:srgbClr val="762A61"/>
      </a:folHlink>
    </a:clrScheme>
    <a:fontScheme name="Main Presentation Font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28008</TotalTime>
  <Words>1333</Words>
  <Application>Microsoft Office PowerPoint</Application>
  <PresentationFormat>On-screen Show (4:3)</PresentationFormat>
  <Paragraphs>152</Paragraphs>
  <Slides>16</Slides>
  <Notes>13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Presentation Cover Page</vt:lpstr>
      <vt:lpstr>PowerPoint Presentation</vt:lpstr>
      <vt:lpstr>Project Overview</vt:lpstr>
      <vt:lpstr>Sampling Overview – Spring 2017</vt:lpstr>
      <vt:lpstr>Surface Water Results</vt:lpstr>
      <vt:lpstr>Sediment Results</vt:lpstr>
      <vt:lpstr>Sediment Data Analysis</vt:lpstr>
      <vt:lpstr>Sediment Chemical Screening</vt:lpstr>
      <vt:lpstr>Benthic Bioassay Results </vt:lpstr>
      <vt:lpstr>Benthic Community Results </vt:lpstr>
      <vt:lpstr>Elk River - Beach Sampling</vt:lpstr>
      <vt:lpstr>Sampling Overview – Spring 2016</vt:lpstr>
      <vt:lpstr>Surface Water Results</vt:lpstr>
      <vt:lpstr>Sediment Results</vt:lpstr>
      <vt:lpstr>Benthic Community and Bioassay Results </vt:lpstr>
      <vt:lpstr>Elk River - Beach Sampling Schedule</vt:lpstr>
      <vt:lpstr>Questions/Discussion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c:title>
  <dc:creator>Zheng Fang</dc:creator>
  <cp:lastModifiedBy>Christine Holmburg</cp:lastModifiedBy>
  <cp:revision>440</cp:revision>
  <cp:lastPrinted>2016-10-18T17:31:49Z</cp:lastPrinted>
  <dcterms:created xsi:type="dcterms:W3CDTF">2013-12-26T19:24:03Z</dcterms:created>
  <dcterms:modified xsi:type="dcterms:W3CDTF">2018-02-15T15:25:38Z</dcterms:modified>
</cp:coreProperties>
</file>